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9" r:id="rId3"/>
    <p:sldId id="305" r:id="rId4"/>
    <p:sldId id="286" r:id="rId5"/>
    <p:sldId id="342" r:id="rId6"/>
    <p:sldId id="267" r:id="rId7"/>
    <p:sldId id="268" r:id="rId8"/>
    <p:sldId id="269" r:id="rId9"/>
    <p:sldId id="270" r:id="rId10"/>
    <p:sldId id="271" r:id="rId11"/>
    <p:sldId id="323" r:id="rId12"/>
    <p:sldId id="272" r:id="rId13"/>
    <p:sldId id="273" r:id="rId14"/>
    <p:sldId id="324" r:id="rId15"/>
    <p:sldId id="277" r:id="rId16"/>
    <p:sldId id="261" r:id="rId17"/>
    <p:sldId id="310" r:id="rId18"/>
    <p:sldId id="325" r:id="rId19"/>
    <p:sldId id="314" r:id="rId20"/>
    <p:sldId id="326" r:id="rId21"/>
    <p:sldId id="328" r:id="rId22"/>
    <p:sldId id="329" r:id="rId23"/>
    <p:sldId id="319" r:id="rId24"/>
    <p:sldId id="331" r:id="rId25"/>
    <p:sldId id="320" r:id="rId26"/>
    <p:sldId id="335" r:id="rId27"/>
    <p:sldId id="336" r:id="rId28"/>
    <p:sldId id="321" r:id="rId29"/>
    <p:sldId id="332" r:id="rId30"/>
    <p:sldId id="322" r:id="rId31"/>
    <p:sldId id="264" r:id="rId32"/>
    <p:sldId id="333" r:id="rId33"/>
    <p:sldId id="265" r:id="rId34"/>
    <p:sldId id="334" r:id="rId35"/>
    <p:sldId id="274" r:id="rId36"/>
    <p:sldId id="337" r:id="rId37"/>
    <p:sldId id="291" r:id="rId38"/>
    <p:sldId id="339" r:id="rId39"/>
    <p:sldId id="340" r:id="rId40"/>
    <p:sldId id="276" r:id="rId41"/>
    <p:sldId id="275" r:id="rId42"/>
    <p:sldId id="285" r:id="rId43"/>
    <p:sldId id="279" r:id="rId44"/>
    <p:sldId id="280" r:id="rId45"/>
    <p:sldId id="284" r:id="rId46"/>
    <p:sldId id="282" r:id="rId47"/>
    <p:sldId id="287" r:id="rId48"/>
    <p:sldId id="288" r:id="rId49"/>
    <p:sldId id="289" r:id="rId50"/>
    <p:sldId id="290" r:id="rId51"/>
    <p:sldId id="292" r:id="rId52"/>
    <p:sldId id="294" r:id="rId53"/>
    <p:sldId id="296" r:id="rId54"/>
    <p:sldId id="299" r:id="rId55"/>
    <p:sldId id="298" r:id="rId56"/>
    <p:sldId id="301" r:id="rId57"/>
    <p:sldId id="302" r:id="rId58"/>
    <p:sldId id="303" r:id="rId59"/>
    <p:sldId id="341" r:id="rId6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p:scale>
        <a:sx n="93" d="100"/>
        <a:sy n="93" d="100"/>
      </p:scale>
      <p:origin x="0" y="10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1D6C1-4756-4393-895F-24A0809FE9F0}" type="datetimeFigureOut">
              <a:rPr kumimoji="1" lang="ja-JP" altLang="en-US" smtClean="0"/>
              <a:pPr/>
              <a:t>2015/2/14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504A6-C5BF-465F-889B-4C0F06FC8439}" type="slidenum">
              <a:rPr kumimoji="1" lang="ja-JP" altLang="en-US" smtClean="0"/>
              <a:pPr/>
              <a:t>‹#›</a:t>
            </a:fld>
            <a:endParaRPr kumimoji="1" lang="ja-JP" altLang="en-US"/>
          </a:p>
        </p:txBody>
      </p:sp>
    </p:spTree>
    <p:extLst>
      <p:ext uri="{BB962C8B-B14F-4D97-AF65-F5344CB8AC3E}">
        <p14:creationId xmlns:p14="http://schemas.microsoft.com/office/powerpoint/2010/main" val="625481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a:t>
            </a:fld>
            <a:endParaRPr kumimoji="1" lang="ja-JP" altLang="en-US"/>
          </a:p>
        </p:txBody>
      </p:sp>
    </p:spTree>
    <p:extLst>
      <p:ext uri="{BB962C8B-B14F-4D97-AF65-F5344CB8AC3E}">
        <p14:creationId xmlns:p14="http://schemas.microsoft.com/office/powerpoint/2010/main" val="226970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10</a:t>
            </a:fld>
            <a:endParaRPr kumimoji="1" lang="ja-JP" altLang="en-US"/>
          </a:p>
        </p:txBody>
      </p:sp>
    </p:spTree>
    <p:extLst>
      <p:ext uri="{BB962C8B-B14F-4D97-AF65-F5344CB8AC3E}">
        <p14:creationId xmlns:p14="http://schemas.microsoft.com/office/powerpoint/2010/main" val="334598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11</a:t>
            </a:fld>
            <a:endParaRPr kumimoji="1" lang="ja-JP" altLang="en-US"/>
          </a:p>
        </p:txBody>
      </p:sp>
    </p:spTree>
    <p:extLst>
      <p:ext uri="{BB962C8B-B14F-4D97-AF65-F5344CB8AC3E}">
        <p14:creationId xmlns:p14="http://schemas.microsoft.com/office/powerpoint/2010/main" val="35476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12</a:t>
            </a:fld>
            <a:endParaRPr kumimoji="1" lang="ja-JP" altLang="en-US"/>
          </a:p>
        </p:txBody>
      </p:sp>
    </p:spTree>
    <p:extLst>
      <p:ext uri="{BB962C8B-B14F-4D97-AF65-F5344CB8AC3E}">
        <p14:creationId xmlns:p14="http://schemas.microsoft.com/office/powerpoint/2010/main" val="2632416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13</a:t>
            </a:fld>
            <a:endParaRPr kumimoji="1" lang="ja-JP" altLang="en-US"/>
          </a:p>
        </p:txBody>
      </p:sp>
    </p:spTree>
    <p:extLst>
      <p:ext uri="{BB962C8B-B14F-4D97-AF65-F5344CB8AC3E}">
        <p14:creationId xmlns:p14="http://schemas.microsoft.com/office/powerpoint/2010/main" val="312257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14</a:t>
            </a:fld>
            <a:endParaRPr kumimoji="1" lang="ja-JP" altLang="en-US"/>
          </a:p>
        </p:txBody>
      </p:sp>
    </p:spTree>
    <p:extLst>
      <p:ext uri="{BB962C8B-B14F-4D97-AF65-F5344CB8AC3E}">
        <p14:creationId xmlns:p14="http://schemas.microsoft.com/office/powerpoint/2010/main" val="117124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15</a:t>
            </a:fld>
            <a:endParaRPr kumimoji="1" lang="ja-JP" altLang="en-US"/>
          </a:p>
        </p:txBody>
      </p:sp>
    </p:spTree>
    <p:extLst>
      <p:ext uri="{BB962C8B-B14F-4D97-AF65-F5344CB8AC3E}">
        <p14:creationId xmlns:p14="http://schemas.microsoft.com/office/powerpoint/2010/main" val="403869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16</a:t>
            </a:fld>
            <a:endParaRPr kumimoji="1" lang="ja-JP" altLang="en-US"/>
          </a:p>
        </p:txBody>
      </p:sp>
    </p:spTree>
    <p:extLst>
      <p:ext uri="{BB962C8B-B14F-4D97-AF65-F5344CB8AC3E}">
        <p14:creationId xmlns:p14="http://schemas.microsoft.com/office/powerpoint/2010/main" val="132948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17</a:t>
            </a:fld>
            <a:endParaRPr kumimoji="1" lang="ja-JP" altLang="en-US"/>
          </a:p>
        </p:txBody>
      </p:sp>
    </p:spTree>
    <p:extLst>
      <p:ext uri="{BB962C8B-B14F-4D97-AF65-F5344CB8AC3E}">
        <p14:creationId xmlns:p14="http://schemas.microsoft.com/office/powerpoint/2010/main" val="191642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18</a:t>
            </a:fld>
            <a:endParaRPr kumimoji="1" lang="ja-JP" altLang="en-US"/>
          </a:p>
        </p:txBody>
      </p:sp>
    </p:spTree>
    <p:extLst>
      <p:ext uri="{BB962C8B-B14F-4D97-AF65-F5344CB8AC3E}">
        <p14:creationId xmlns:p14="http://schemas.microsoft.com/office/powerpoint/2010/main" val="187519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19</a:t>
            </a:fld>
            <a:endParaRPr kumimoji="1" lang="ja-JP" altLang="en-US"/>
          </a:p>
        </p:txBody>
      </p:sp>
    </p:spTree>
    <p:extLst>
      <p:ext uri="{BB962C8B-B14F-4D97-AF65-F5344CB8AC3E}">
        <p14:creationId xmlns:p14="http://schemas.microsoft.com/office/powerpoint/2010/main" val="426205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a:t>
            </a:fld>
            <a:endParaRPr kumimoji="1" lang="ja-JP" altLang="en-US"/>
          </a:p>
        </p:txBody>
      </p:sp>
    </p:spTree>
    <p:extLst>
      <p:ext uri="{BB962C8B-B14F-4D97-AF65-F5344CB8AC3E}">
        <p14:creationId xmlns:p14="http://schemas.microsoft.com/office/powerpoint/2010/main" val="1597300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20</a:t>
            </a:fld>
            <a:endParaRPr kumimoji="1" lang="ja-JP" altLang="en-US"/>
          </a:p>
        </p:txBody>
      </p:sp>
    </p:spTree>
    <p:extLst>
      <p:ext uri="{BB962C8B-B14F-4D97-AF65-F5344CB8AC3E}">
        <p14:creationId xmlns:p14="http://schemas.microsoft.com/office/powerpoint/2010/main" val="1141085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21</a:t>
            </a:fld>
            <a:endParaRPr kumimoji="1" lang="ja-JP" altLang="en-US"/>
          </a:p>
        </p:txBody>
      </p:sp>
    </p:spTree>
    <p:extLst>
      <p:ext uri="{BB962C8B-B14F-4D97-AF65-F5344CB8AC3E}">
        <p14:creationId xmlns:p14="http://schemas.microsoft.com/office/powerpoint/2010/main" val="1477509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22</a:t>
            </a:fld>
            <a:endParaRPr kumimoji="1" lang="ja-JP" altLang="en-US"/>
          </a:p>
        </p:txBody>
      </p:sp>
    </p:spTree>
    <p:extLst>
      <p:ext uri="{BB962C8B-B14F-4D97-AF65-F5344CB8AC3E}">
        <p14:creationId xmlns:p14="http://schemas.microsoft.com/office/powerpoint/2010/main" val="4097785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23</a:t>
            </a:fld>
            <a:endParaRPr kumimoji="1" lang="ja-JP" altLang="en-US"/>
          </a:p>
        </p:txBody>
      </p:sp>
    </p:spTree>
    <p:extLst>
      <p:ext uri="{BB962C8B-B14F-4D97-AF65-F5344CB8AC3E}">
        <p14:creationId xmlns:p14="http://schemas.microsoft.com/office/powerpoint/2010/main" val="1185311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24</a:t>
            </a:fld>
            <a:endParaRPr kumimoji="1" lang="ja-JP" altLang="en-US"/>
          </a:p>
        </p:txBody>
      </p:sp>
    </p:spTree>
    <p:extLst>
      <p:ext uri="{BB962C8B-B14F-4D97-AF65-F5344CB8AC3E}">
        <p14:creationId xmlns:p14="http://schemas.microsoft.com/office/powerpoint/2010/main" val="2884706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25</a:t>
            </a:fld>
            <a:endParaRPr kumimoji="1" lang="ja-JP" altLang="en-US"/>
          </a:p>
        </p:txBody>
      </p:sp>
    </p:spTree>
    <p:extLst>
      <p:ext uri="{BB962C8B-B14F-4D97-AF65-F5344CB8AC3E}">
        <p14:creationId xmlns:p14="http://schemas.microsoft.com/office/powerpoint/2010/main" val="2917497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26</a:t>
            </a:fld>
            <a:endParaRPr kumimoji="1" lang="ja-JP" altLang="en-US"/>
          </a:p>
        </p:txBody>
      </p:sp>
    </p:spTree>
    <p:extLst>
      <p:ext uri="{BB962C8B-B14F-4D97-AF65-F5344CB8AC3E}">
        <p14:creationId xmlns:p14="http://schemas.microsoft.com/office/powerpoint/2010/main" val="428848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27</a:t>
            </a:fld>
            <a:endParaRPr kumimoji="1" lang="ja-JP" altLang="en-US"/>
          </a:p>
        </p:txBody>
      </p:sp>
    </p:spTree>
    <p:extLst>
      <p:ext uri="{BB962C8B-B14F-4D97-AF65-F5344CB8AC3E}">
        <p14:creationId xmlns:p14="http://schemas.microsoft.com/office/powerpoint/2010/main" val="236610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28</a:t>
            </a:fld>
            <a:endParaRPr kumimoji="1" lang="ja-JP" altLang="en-US"/>
          </a:p>
        </p:txBody>
      </p:sp>
    </p:spTree>
    <p:extLst>
      <p:ext uri="{BB962C8B-B14F-4D97-AF65-F5344CB8AC3E}">
        <p14:creationId xmlns:p14="http://schemas.microsoft.com/office/powerpoint/2010/main" val="1302517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29</a:t>
            </a:fld>
            <a:endParaRPr kumimoji="1" lang="ja-JP" altLang="en-US"/>
          </a:p>
        </p:txBody>
      </p:sp>
    </p:spTree>
    <p:extLst>
      <p:ext uri="{BB962C8B-B14F-4D97-AF65-F5344CB8AC3E}">
        <p14:creationId xmlns:p14="http://schemas.microsoft.com/office/powerpoint/2010/main" val="102851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a:t>
            </a:fld>
            <a:endParaRPr kumimoji="1" lang="ja-JP" altLang="en-US"/>
          </a:p>
        </p:txBody>
      </p:sp>
    </p:spTree>
    <p:extLst>
      <p:ext uri="{BB962C8B-B14F-4D97-AF65-F5344CB8AC3E}">
        <p14:creationId xmlns:p14="http://schemas.microsoft.com/office/powerpoint/2010/main" val="3730313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30</a:t>
            </a:fld>
            <a:endParaRPr kumimoji="1" lang="ja-JP" altLang="en-US"/>
          </a:p>
        </p:txBody>
      </p:sp>
    </p:spTree>
    <p:extLst>
      <p:ext uri="{BB962C8B-B14F-4D97-AF65-F5344CB8AC3E}">
        <p14:creationId xmlns:p14="http://schemas.microsoft.com/office/powerpoint/2010/main" val="736603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31</a:t>
            </a:fld>
            <a:endParaRPr kumimoji="1" lang="ja-JP" altLang="en-US"/>
          </a:p>
        </p:txBody>
      </p:sp>
    </p:spTree>
    <p:extLst>
      <p:ext uri="{BB962C8B-B14F-4D97-AF65-F5344CB8AC3E}">
        <p14:creationId xmlns:p14="http://schemas.microsoft.com/office/powerpoint/2010/main" val="2283868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32</a:t>
            </a:fld>
            <a:endParaRPr kumimoji="1" lang="ja-JP" altLang="en-US"/>
          </a:p>
        </p:txBody>
      </p:sp>
    </p:spTree>
    <p:extLst>
      <p:ext uri="{BB962C8B-B14F-4D97-AF65-F5344CB8AC3E}">
        <p14:creationId xmlns:p14="http://schemas.microsoft.com/office/powerpoint/2010/main" val="4229576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33</a:t>
            </a:fld>
            <a:endParaRPr kumimoji="1" lang="ja-JP" altLang="en-US"/>
          </a:p>
        </p:txBody>
      </p:sp>
    </p:spTree>
    <p:extLst>
      <p:ext uri="{BB962C8B-B14F-4D97-AF65-F5344CB8AC3E}">
        <p14:creationId xmlns:p14="http://schemas.microsoft.com/office/powerpoint/2010/main" val="3682704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34</a:t>
            </a:fld>
            <a:endParaRPr kumimoji="1" lang="ja-JP" altLang="en-US"/>
          </a:p>
        </p:txBody>
      </p:sp>
    </p:spTree>
    <p:extLst>
      <p:ext uri="{BB962C8B-B14F-4D97-AF65-F5344CB8AC3E}">
        <p14:creationId xmlns:p14="http://schemas.microsoft.com/office/powerpoint/2010/main" val="146789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35</a:t>
            </a:fld>
            <a:endParaRPr kumimoji="1" lang="ja-JP" altLang="en-US"/>
          </a:p>
        </p:txBody>
      </p:sp>
    </p:spTree>
    <p:extLst>
      <p:ext uri="{BB962C8B-B14F-4D97-AF65-F5344CB8AC3E}">
        <p14:creationId xmlns:p14="http://schemas.microsoft.com/office/powerpoint/2010/main" val="1549834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36</a:t>
            </a:fld>
            <a:endParaRPr kumimoji="1" lang="ja-JP" altLang="en-US"/>
          </a:p>
        </p:txBody>
      </p:sp>
    </p:spTree>
    <p:extLst>
      <p:ext uri="{BB962C8B-B14F-4D97-AF65-F5344CB8AC3E}">
        <p14:creationId xmlns:p14="http://schemas.microsoft.com/office/powerpoint/2010/main" val="1138058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37</a:t>
            </a:fld>
            <a:endParaRPr kumimoji="1" lang="ja-JP" altLang="en-US"/>
          </a:p>
        </p:txBody>
      </p:sp>
    </p:spTree>
    <p:extLst>
      <p:ext uri="{BB962C8B-B14F-4D97-AF65-F5344CB8AC3E}">
        <p14:creationId xmlns:p14="http://schemas.microsoft.com/office/powerpoint/2010/main" val="1079163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40</a:t>
            </a:fld>
            <a:endParaRPr kumimoji="1" lang="ja-JP" altLang="en-US"/>
          </a:p>
        </p:txBody>
      </p:sp>
    </p:spTree>
    <p:extLst>
      <p:ext uri="{BB962C8B-B14F-4D97-AF65-F5344CB8AC3E}">
        <p14:creationId xmlns:p14="http://schemas.microsoft.com/office/powerpoint/2010/main" val="636309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41</a:t>
            </a:fld>
            <a:endParaRPr kumimoji="1" lang="ja-JP" altLang="en-US"/>
          </a:p>
        </p:txBody>
      </p:sp>
    </p:spTree>
    <p:extLst>
      <p:ext uri="{BB962C8B-B14F-4D97-AF65-F5344CB8AC3E}">
        <p14:creationId xmlns:p14="http://schemas.microsoft.com/office/powerpoint/2010/main" val="195407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a:t>
            </a:fld>
            <a:endParaRPr kumimoji="1" lang="ja-JP" altLang="en-US"/>
          </a:p>
        </p:txBody>
      </p:sp>
    </p:spTree>
    <p:extLst>
      <p:ext uri="{BB962C8B-B14F-4D97-AF65-F5344CB8AC3E}">
        <p14:creationId xmlns:p14="http://schemas.microsoft.com/office/powerpoint/2010/main" val="4266200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42</a:t>
            </a:fld>
            <a:endParaRPr kumimoji="1" lang="ja-JP" altLang="en-US"/>
          </a:p>
        </p:txBody>
      </p:sp>
    </p:spTree>
    <p:extLst>
      <p:ext uri="{BB962C8B-B14F-4D97-AF65-F5344CB8AC3E}">
        <p14:creationId xmlns:p14="http://schemas.microsoft.com/office/powerpoint/2010/main" val="7002488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43</a:t>
            </a:fld>
            <a:endParaRPr kumimoji="1" lang="ja-JP" altLang="en-US"/>
          </a:p>
        </p:txBody>
      </p:sp>
    </p:spTree>
    <p:extLst>
      <p:ext uri="{BB962C8B-B14F-4D97-AF65-F5344CB8AC3E}">
        <p14:creationId xmlns:p14="http://schemas.microsoft.com/office/powerpoint/2010/main" val="26630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44</a:t>
            </a:fld>
            <a:endParaRPr kumimoji="1" lang="ja-JP" altLang="en-US"/>
          </a:p>
        </p:txBody>
      </p:sp>
    </p:spTree>
    <p:extLst>
      <p:ext uri="{BB962C8B-B14F-4D97-AF65-F5344CB8AC3E}">
        <p14:creationId xmlns:p14="http://schemas.microsoft.com/office/powerpoint/2010/main" val="3834062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45</a:t>
            </a:fld>
            <a:endParaRPr kumimoji="1" lang="ja-JP" altLang="en-US"/>
          </a:p>
        </p:txBody>
      </p:sp>
    </p:spTree>
    <p:extLst>
      <p:ext uri="{BB962C8B-B14F-4D97-AF65-F5344CB8AC3E}">
        <p14:creationId xmlns:p14="http://schemas.microsoft.com/office/powerpoint/2010/main" val="995279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46</a:t>
            </a:fld>
            <a:endParaRPr kumimoji="1" lang="ja-JP" altLang="en-US"/>
          </a:p>
        </p:txBody>
      </p:sp>
    </p:spTree>
    <p:extLst>
      <p:ext uri="{BB962C8B-B14F-4D97-AF65-F5344CB8AC3E}">
        <p14:creationId xmlns:p14="http://schemas.microsoft.com/office/powerpoint/2010/main" val="2273714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47</a:t>
            </a:fld>
            <a:endParaRPr kumimoji="1" lang="ja-JP" altLang="en-US"/>
          </a:p>
        </p:txBody>
      </p:sp>
    </p:spTree>
    <p:extLst>
      <p:ext uri="{BB962C8B-B14F-4D97-AF65-F5344CB8AC3E}">
        <p14:creationId xmlns:p14="http://schemas.microsoft.com/office/powerpoint/2010/main" val="189042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48</a:t>
            </a:fld>
            <a:endParaRPr kumimoji="1" lang="ja-JP" altLang="en-US"/>
          </a:p>
        </p:txBody>
      </p:sp>
    </p:spTree>
    <p:extLst>
      <p:ext uri="{BB962C8B-B14F-4D97-AF65-F5344CB8AC3E}">
        <p14:creationId xmlns:p14="http://schemas.microsoft.com/office/powerpoint/2010/main" val="4183158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49</a:t>
            </a:fld>
            <a:endParaRPr kumimoji="1" lang="ja-JP" altLang="en-US"/>
          </a:p>
        </p:txBody>
      </p:sp>
    </p:spTree>
    <p:extLst>
      <p:ext uri="{BB962C8B-B14F-4D97-AF65-F5344CB8AC3E}">
        <p14:creationId xmlns:p14="http://schemas.microsoft.com/office/powerpoint/2010/main" val="164859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50</a:t>
            </a:fld>
            <a:endParaRPr kumimoji="1" lang="ja-JP" altLang="en-US"/>
          </a:p>
        </p:txBody>
      </p:sp>
    </p:spTree>
    <p:extLst>
      <p:ext uri="{BB962C8B-B14F-4D97-AF65-F5344CB8AC3E}">
        <p14:creationId xmlns:p14="http://schemas.microsoft.com/office/powerpoint/2010/main" val="2848613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51</a:t>
            </a:fld>
            <a:endParaRPr kumimoji="1" lang="ja-JP" altLang="en-US"/>
          </a:p>
        </p:txBody>
      </p:sp>
    </p:spTree>
    <p:extLst>
      <p:ext uri="{BB962C8B-B14F-4D97-AF65-F5344CB8AC3E}">
        <p14:creationId xmlns:p14="http://schemas.microsoft.com/office/powerpoint/2010/main" val="350810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5</a:t>
            </a:fld>
            <a:endParaRPr kumimoji="1" lang="ja-JP" altLang="en-US"/>
          </a:p>
        </p:txBody>
      </p:sp>
    </p:spTree>
    <p:extLst>
      <p:ext uri="{BB962C8B-B14F-4D97-AF65-F5344CB8AC3E}">
        <p14:creationId xmlns:p14="http://schemas.microsoft.com/office/powerpoint/2010/main" val="20364879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52</a:t>
            </a:fld>
            <a:endParaRPr kumimoji="1" lang="ja-JP" altLang="en-US"/>
          </a:p>
        </p:txBody>
      </p:sp>
    </p:spTree>
    <p:extLst>
      <p:ext uri="{BB962C8B-B14F-4D97-AF65-F5344CB8AC3E}">
        <p14:creationId xmlns:p14="http://schemas.microsoft.com/office/powerpoint/2010/main" val="3093160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53</a:t>
            </a:fld>
            <a:endParaRPr kumimoji="1" lang="ja-JP" altLang="en-US"/>
          </a:p>
        </p:txBody>
      </p:sp>
    </p:spTree>
    <p:extLst>
      <p:ext uri="{BB962C8B-B14F-4D97-AF65-F5344CB8AC3E}">
        <p14:creationId xmlns:p14="http://schemas.microsoft.com/office/powerpoint/2010/main" val="1179227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54</a:t>
            </a:fld>
            <a:endParaRPr kumimoji="1" lang="ja-JP" altLang="en-US"/>
          </a:p>
        </p:txBody>
      </p:sp>
    </p:spTree>
    <p:extLst>
      <p:ext uri="{BB962C8B-B14F-4D97-AF65-F5344CB8AC3E}">
        <p14:creationId xmlns:p14="http://schemas.microsoft.com/office/powerpoint/2010/main" val="18813780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55</a:t>
            </a:fld>
            <a:endParaRPr kumimoji="1" lang="ja-JP" altLang="en-US"/>
          </a:p>
        </p:txBody>
      </p:sp>
    </p:spTree>
    <p:extLst>
      <p:ext uri="{BB962C8B-B14F-4D97-AF65-F5344CB8AC3E}">
        <p14:creationId xmlns:p14="http://schemas.microsoft.com/office/powerpoint/2010/main" val="1362282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56</a:t>
            </a:fld>
            <a:endParaRPr kumimoji="1" lang="ja-JP" altLang="en-US"/>
          </a:p>
        </p:txBody>
      </p:sp>
    </p:spTree>
    <p:extLst>
      <p:ext uri="{BB962C8B-B14F-4D97-AF65-F5344CB8AC3E}">
        <p14:creationId xmlns:p14="http://schemas.microsoft.com/office/powerpoint/2010/main" val="13428096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57</a:t>
            </a:fld>
            <a:endParaRPr kumimoji="1" lang="ja-JP" altLang="en-US"/>
          </a:p>
        </p:txBody>
      </p:sp>
    </p:spTree>
    <p:extLst>
      <p:ext uri="{BB962C8B-B14F-4D97-AF65-F5344CB8AC3E}">
        <p14:creationId xmlns:p14="http://schemas.microsoft.com/office/powerpoint/2010/main" val="2004387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58</a:t>
            </a:fld>
            <a:endParaRPr kumimoji="1" lang="ja-JP" altLang="en-US"/>
          </a:p>
        </p:txBody>
      </p:sp>
    </p:spTree>
    <p:extLst>
      <p:ext uri="{BB962C8B-B14F-4D97-AF65-F5344CB8AC3E}">
        <p14:creationId xmlns:p14="http://schemas.microsoft.com/office/powerpoint/2010/main" val="175940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6</a:t>
            </a:fld>
            <a:endParaRPr kumimoji="1" lang="ja-JP" altLang="en-US"/>
          </a:p>
        </p:txBody>
      </p:sp>
    </p:spTree>
    <p:extLst>
      <p:ext uri="{BB962C8B-B14F-4D97-AF65-F5344CB8AC3E}">
        <p14:creationId xmlns:p14="http://schemas.microsoft.com/office/powerpoint/2010/main" val="24393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7</a:t>
            </a:fld>
            <a:endParaRPr kumimoji="1" lang="ja-JP" altLang="en-US"/>
          </a:p>
        </p:txBody>
      </p:sp>
    </p:spTree>
    <p:extLst>
      <p:ext uri="{BB962C8B-B14F-4D97-AF65-F5344CB8AC3E}">
        <p14:creationId xmlns:p14="http://schemas.microsoft.com/office/powerpoint/2010/main" val="212853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8</a:t>
            </a:fld>
            <a:endParaRPr kumimoji="1" lang="ja-JP" altLang="en-US"/>
          </a:p>
        </p:txBody>
      </p:sp>
    </p:spTree>
    <p:extLst>
      <p:ext uri="{BB962C8B-B14F-4D97-AF65-F5344CB8AC3E}">
        <p14:creationId xmlns:p14="http://schemas.microsoft.com/office/powerpoint/2010/main" val="279415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AD504A6-C5BF-465F-889B-4C0F06FC8439}" type="slidenum">
              <a:rPr kumimoji="1" lang="ja-JP" altLang="en-US" smtClean="0"/>
              <a:pPr/>
              <a:t>9</a:t>
            </a:fld>
            <a:endParaRPr kumimoji="1" lang="ja-JP" altLang="en-US"/>
          </a:p>
        </p:txBody>
      </p:sp>
    </p:spTree>
    <p:extLst>
      <p:ext uri="{BB962C8B-B14F-4D97-AF65-F5344CB8AC3E}">
        <p14:creationId xmlns:p14="http://schemas.microsoft.com/office/powerpoint/2010/main" val="3609671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C9230F7-3FEA-41E7-B4A8-B5AF0BCEEC74}"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A16E82-DA5A-4468-A74A-33F775E97B8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230F7-3FEA-41E7-B4A8-B5AF0BCEEC74}" type="datetimeFigureOut">
              <a:rPr kumimoji="1" lang="ja-JP" altLang="en-US" smtClean="0"/>
              <a:pPr/>
              <a:t>2015/2/14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16E82-DA5A-4468-A74A-33F775E97B8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4MSLTAPlFW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lKnnVF3h6s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ja.wikipedia.org/wiki/%E3%83%95%E3%82%A1%E3%82%A4%E3%83%AB:Tokyo_kushu_1945-3.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wGdpEds6n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ja.wikipedia.org/wiki/%E3%83%95%E3%82%A1%E3%82%A4%E3%83%AB:Desolution_of_Nihonbashi_and_Kanda_after_Kanto_Earthquake.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980728"/>
            <a:ext cx="7772400" cy="4392487"/>
          </a:xfrm>
          <a:ln>
            <a:solidFill>
              <a:schemeClr val="accent1"/>
            </a:solidFill>
          </a:ln>
        </p:spPr>
        <p:txBody>
          <a:bodyPr>
            <a:normAutofit/>
          </a:bodyPr>
          <a:lstStyle/>
          <a:p>
            <a:r>
              <a:rPr lang="ja-JP" altLang="en-US" dirty="0" smtClean="0"/>
              <a:t>第九回</a:t>
            </a:r>
            <a:r>
              <a:rPr lang="en-US" altLang="ja-JP" dirty="0" smtClean="0"/>
              <a:t/>
            </a:r>
            <a:br>
              <a:rPr lang="en-US" altLang="ja-JP" dirty="0" smtClean="0"/>
            </a:br>
            <a:r>
              <a:rPr lang="en-US" altLang="ja-JP" dirty="0" smtClean="0"/>
              <a:t/>
            </a:r>
            <a:br>
              <a:rPr lang="en-US" altLang="ja-JP" dirty="0" smtClean="0"/>
            </a:br>
            <a:r>
              <a:rPr lang="ja-JP" altLang="en-US" dirty="0" smtClean="0"/>
              <a:t>災害復興と戦災復興</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荒川</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lnSpcReduction="10000"/>
          </a:bodyPr>
          <a:lstStyle/>
          <a:p>
            <a:r>
              <a:rPr lang="ja-JP" altLang="ja-JP" dirty="0" smtClean="0"/>
              <a:t>荒川は、江戸時代初期以前は関東平野に出たのち利根川と合流と分流を繰り返しながら東京湾に注ぐ川。「荒」という名の通りの暴れ川でしばしば川筋を変え、下流域の開発も遅れていた。</a:t>
            </a:r>
            <a:endParaRPr lang="en-US" altLang="ja-JP" dirty="0" smtClean="0"/>
          </a:p>
          <a:p>
            <a:r>
              <a:rPr lang="ja-JP" altLang="en-US" dirty="0" smtClean="0"/>
              <a:t>江戸時代にも市街地を守るために洪水対策。日本堤や隅田堤は、江戸市街地を洪水から守るために築堤。上流側の農村は氾濫頻度が高まり洪水被害にあう。</a:t>
            </a:r>
          </a:p>
          <a:p>
            <a:r>
              <a:rPr lang="ja-JP" altLang="en-US" dirty="0" smtClean="0"/>
              <a:t>東京では、農地が工場や住宅地に変化したことによって、明治</a:t>
            </a:r>
            <a:r>
              <a:rPr lang="en-US" altLang="ja-JP" dirty="0" smtClean="0"/>
              <a:t>43</a:t>
            </a:r>
            <a:r>
              <a:rPr lang="ja-JP" altLang="en-US" dirty="0" smtClean="0"/>
              <a:t>年の洪水は甚大な被害</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荒川放水路</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荒川放水路の基本計画策定。</a:t>
            </a:r>
            <a:r>
              <a:rPr lang="ja-JP" altLang="ja-JP" dirty="0" smtClean="0"/>
              <a:t>付け替え後の荒川は、下流で現在の隅田川の河道を通っていた</a:t>
            </a:r>
            <a:endParaRPr lang="en-US" altLang="ja-JP" dirty="0" smtClean="0"/>
          </a:p>
          <a:p>
            <a:r>
              <a:rPr lang="ja-JP" altLang="ja-JP" dirty="0" smtClean="0"/>
              <a:t>この部分は流速が遅く、台風で大雨が降るとしばしば溢れて江戸の下町を水浸しに</a:t>
            </a:r>
            <a:r>
              <a:rPr lang="ja-JP" altLang="en-US" dirty="0" smtClean="0"/>
              <a:t>。</a:t>
            </a:r>
            <a:endParaRPr lang="en-US" altLang="ja-JP" dirty="0" smtClean="0"/>
          </a:p>
          <a:p>
            <a:r>
              <a:rPr lang="ja-JP" altLang="ja-JP" dirty="0" smtClean="0"/>
              <a:t>1924年の岩淵水門完成により放水路への注水が開始、浚渫工事など関連作業が完了は1930年。以後東京は洪水に見舞われることは</a:t>
            </a:r>
            <a:r>
              <a:rPr lang="ja-JP" altLang="en-US" dirty="0" smtClean="0"/>
              <a:t>ない</a:t>
            </a:r>
            <a:endParaRPr lang="en-US" altLang="ja-JP" dirty="0" smtClean="0"/>
          </a:p>
          <a:p>
            <a:r>
              <a:rPr lang="ja-JP" altLang="ja-JP" dirty="0" smtClean="0"/>
              <a:t>「荒川放水路」は1965年に正式に荒川の本流とされ、それに伴い岩淵水門より分かれる旧荒川全体が「隅田川」となった</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計画案に基づいた放水路ルート"/>
          <p:cNvPicPr>
            <a:picLocks noChangeAspect="1" noChangeArrowheads="1"/>
          </p:cNvPicPr>
          <p:nvPr/>
        </p:nvPicPr>
        <p:blipFill>
          <a:blip r:embed="rId3" cstate="print"/>
          <a:srcRect/>
          <a:stretch>
            <a:fillRect/>
          </a:stretch>
        </p:blipFill>
        <p:spPr bwMode="auto">
          <a:xfrm>
            <a:off x="931118" y="692696"/>
            <a:ext cx="8188140" cy="58326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15616"/>
          </a:xfrm>
          <a:ln w="28575">
            <a:solidFill>
              <a:schemeClr val="tx1">
                <a:lumMod val="95000"/>
                <a:lumOff val="5000"/>
              </a:schemeClr>
            </a:solidFill>
          </a:ln>
        </p:spPr>
        <p:txBody>
          <a:bodyPr>
            <a:normAutofit/>
          </a:bodyPr>
          <a:lstStyle/>
          <a:p>
            <a:r>
              <a:rPr lang="ja-JP" altLang="ja-JP" dirty="0" smtClean="0"/>
              <a:t>明暦の大火</a:t>
            </a:r>
            <a:endParaRPr kumimoji="1" lang="ja-JP" altLang="en-US" dirty="0"/>
          </a:p>
        </p:txBody>
      </p:sp>
      <p:sp>
        <p:nvSpPr>
          <p:cNvPr id="3" name="コンテンツ プレースホルダ 2"/>
          <p:cNvSpPr>
            <a:spLocks noGrp="1"/>
          </p:cNvSpPr>
          <p:nvPr>
            <p:ph idx="1"/>
          </p:nvPr>
        </p:nvSpPr>
        <p:spPr>
          <a:xfrm>
            <a:off x="457200" y="1196752"/>
            <a:ext cx="8229600" cy="5400600"/>
          </a:xfrm>
        </p:spPr>
        <p:txBody>
          <a:bodyPr>
            <a:normAutofit/>
          </a:bodyPr>
          <a:lstStyle/>
          <a:p>
            <a:r>
              <a:rPr lang="ja-JP" altLang="en-US" sz="3600" dirty="0" smtClean="0"/>
              <a:t>火事は</a:t>
            </a:r>
            <a:r>
              <a:rPr lang="ja-JP" altLang="ja-JP" sz="3600" dirty="0" smtClean="0"/>
              <a:t>267年間で1798回</a:t>
            </a:r>
            <a:r>
              <a:rPr lang="ja-JP" altLang="en-US" sz="3600" dirty="0" smtClean="0"/>
              <a:t>、大火は</a:t>
            </a:r>
            <a:r>
              <a:rPr lang="en-US" altLang="ja-JP" sz="3600" dirty="0" smtClean="0"/>
              <a:t>49</a:t>
            </a:r>
            <a:r>
              <a:rPr lang="ja-JP" altLang="en-US" sz="3600" dirty="0" smtClean="0"/>
              <a:t>回、三大大火（</a:t>
            </a:r>
            <a:r>
              <a:rPr lang="ja-JP" altLang="ja-JP" sz="3600" dirty="0" smtClean="0"/>
              <a:t>明暦・明和・文化</a:t>
            </a:r>
            <a:r>
              <a:rPr lang="ja-JP" altLang="en-US" sz="3600" dirty="0" smtClean="0"/>
              <a:t>）</a:t>
            </a:r>
            <a:endParaRPr lang="en-US" altLang="ja-JP" sz="3600" dirty="0" smtClean="0"/>
          </a:p>
          <a:p>
            <a:r>
              <a:rPr lang="ja-JP" altLang="en-US" sz="3600" dirty="0" smtClean="0"/>
              <a:t>明暦の大火は</a:t>
            </a:r>
            <a:r>
              <a:rPr lang="ja-JP" altLang="ja-JP" sz="3600" dirty="0" smtClean="0"/>
              <a:t>1657年</a:t>
            </a:r>
            <a:r>
              <a:rPr lang="ja-JP" altLang="en-US" sz="3600" dirty="0" smtClean="0"/>
              <a:t>、</a:t>
            </a:r>
            <a:r>
              <a:rPr lang="ja-JP" altLang="ja-JP" sz="3600" dirty="0" smtClean="0"/>
              <a:t>死者数は最大で</a:t>
            </a:r>
            <a:r>
              <a:rPr lang="ja-JP" altLang="en-US" sz="3600" dirty="0" smtClean="0"/>
              <a:t>十万七千人</a:t>
            </a:r>
            <a:r>
              <a:rPr lang="ja-JP" altLang="ja-JP" sz="3600" dirty="0" smtClean="0"/>
              <a:t>との推計</a:t>
            </a:r>
            <a:endParaRPr lang="en-US" altLang="ja-JP" sz="3600" dirty="0" smtClean="0"/>
          </a:p>
          <a:p>
            <a:r>
              <a:rPr lang="ja-JP" altLang="ja-JP" sz="3600" dirty="0" smtClean="0"/>
              <a:t>江戸の大半が被災し江戸城天守も焼失</a:t>
            </a:r>
            <a:r>
              <a:rPr lang="ja-JP" altLang="en-US" sz="3600" dirty="0" smtClean="0"/>
              <a:t>（再建されず）</a:t>
            </a:r>
            <a:r>
              <a:rPr lang="ja-JP" altLang="ja-JP" sz="3600" dirty="0" smtClean="0"/>
              <a:t>。江戸時代最大の被害を出した大火、江戸の都市計画や消防制度に影響</a:t>
            </a:r>
            <a:endParaRPr lang="en-US" altLang="ja-JP"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新たに延焼を防ぐための広場・空地である</a:t>
            </a:r>
            <a:r>
              <a:rPr lang="ja-JP" altLang="ja-JP" b="1" dirty="0" smtClean="0"/>
              <a:t>火除地</a:t>
            </a:r>
            <a:r>
              <a:rPr lang="ja-JP" altLang="ja-JP" dirty="0" smtClean="0"/>
              <a:t>が</a:t>
            </a:r>
            <a:r>
              <a:rPr lang="ja-JP" altLang="en-US" dirty="0" smtClean="0"/>
              <a:t>設置</a:t>
            </a:r>
            <a:r>
              <a:rPr lang="ja-JP" altLang="ja-JP" dirty="0" smtClean="0"/>
              <a:t>。従来の街路を拡幅し、火除地と同様の機能を持たせた</a:t>
            </a:r>
            <a:r>
              <a:rPr lang="ja-JP" altLang="ja-JP" b="1" dirty="0" smtClean="0"/>
              <a:t>広小路</a:t>
            </a:r>
            <a:r>
              <a:rPr lang="ja-JP" altLang="ja-JP" dirty="0" smtClean="0"/>
              <a:t>も</a:t>
            </a:r>
            <a:r>
              <a:rPr lang="ja-JP" altLang="en-US" dirty="0" smtClean="0"/>
              <a:t>設置</a:t>
            </a:r>
            <a:r>
              <a:rPr lang="ja-JP" altLang="ja-JP" dirty="0" smtClean="0"/>
              <a:t>。火除地や広小路の設けられた場所の住人には移住が命じられ、江戸の外縁部や埋立地に移住先として新たな町がつくられた。このため、結果として江戸の市街地が拡大していくこととなった</a:t>
            </a:r>
            <a:endParaRPr lang="en-US" altLang="ja-JP" dirty="0" smtClean="0"/>
          </a:p>
          <a:p>
            <a:r>
              <a:rPr lang="ja-JP" altLang="ja-JP" dirty="0" smtClean="0"/>
              <a:t>幕府は放火に対し火焙りをはじめとする厳罰で対処してその抑制を図ったが、失火に対しては死罪などの厳しい処分を科すことがなかった。</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r>
              <a:rPr lang="ja-JP" altLang="en-US" dirty="0" smtClean="0"/>
              <a:t>火災への責任</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民法709条によれば、失火により他人に損害を与えた場合、失火者は、その失火につき故意又は過失があれば損害賠償責任を負う</a:t>
            </a:r>
            <a:endParaRPr kumimoji="1" lang="en-US" altLang="ja-JP" dirty="0" smtClean="0"/>
          </a:p>
          <a:p>
            <a:r>
              <a:rPr lang="ja-JP" altLang="ja-JP" b="1" dirty="0" smtClean="0"/>
              <a:t>失火ノ責任ニ関スル法律</a:t>
            </a:r>
            <a:r>
              <a:rPr lang="ja-JP" altLang="ja-JP" dirty="0" smtClean="0"/>
              <a:t>（民法第709条の規定は、失火の場合には、適用しない。ただし、失火者に重大な過失があったときは、この限りでない。）</a:t>
            </a:r>
            <a:endParaRPr lang="en-US" altLang="ja-JP" dirty="0" smtClean="0"/>
          </a:p>
          <a:p>
            <a:r>
              <a:rPr lang="ja-JP" altLang="ja-JP" dirty="0" smtClean="0"/>
              <a:t>日本には木造家屋が多いという事情があったことから、この規定をそのまま適用すると失火者に過大な責任を課すことになることが問題とされた</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lang="ja-JP" altLang="en-US" dirty="0" smtClean="0"/>
              <a:t>“ 後藤の大風呂敷”と</a:t>
            </a:r>
            <a:r>
              <a:rPr kumimoji="1" lang="ja-JP" altLang="en-US" dirty="0" smtClean="0"/>
              <a:t>関東大震災</a:t>
            </a:r>
            <a:endParaRPr kumimoji="1" lang="ja-JP" altLang="en-US" dirty="0"/>
          </a:p>
        </p:txBody>
      </p:sp>
      <p:sp>
        <p:nvSpPr>
          <p:cNvPr id="3" name="コンテンツ プレースホルダ 2"/>
          <p:cNvSpPr>
            <a:spLocks noGrp="1"/>
          </p:cNvSpPr>
          <p:nvPr>
            <p:ph idx="1"/>
          </p:nvPr>
        </p:nvSpPr>
        <p:spPr>
          <a:xfrm>
            <a:off x="179512" y="1600200"/>
            <a:ext cx="8784976" cy="5257800"/>
          </a:xfrm>
        </p:spPr>
        <p:txBody>
          <a:bodyPr>
            <a:noAutofit/>
          </a:bodyPr>
          <a:lstStyle/>
          <a:p>
            <a:r>
              <a:rPr lang="ja-JP" altLang="en-US" dirty="0" smtClean="0"/>
              <a:t>直接的な損失は、当時の金額で</a:t>
            </a:r>
            <a:r>
              <a:rPr lang="en-US" altLang="ja-JP" dirty="0" smtClean="0"/>
              <a:t>55 </a:t>
            </a:r>
            <a:r>
              <a:rPr lang="ja-JP" altLang="en-US" dirty="0" smtClean="0"/>
              <a:t>億から</a:t>
            </a:r>
            <a:r>
              <a:rPr lang="en-US" altLang="ja-JP" dirty="0" smtClean="0"/>
              <a:t>100 </a:t>
            </a:r>
            <a:r>
              <a:rPr lang="ja-JP" altLang="en-US" dirty="0" smtClean="0"/>
              <a:t>億円。国家予算</a:t>
            </a:r>
            <a:r>
              <a:rPr lang="en-US" altLang="ja-JP" dirty="0" smtClean="0"/>
              <a:t>14 </a:t>
            </a:r>
            <a:r>
              <a:rPr lang="ja-JP" altLang="en-US" dirty="0" smtClean="0"/>
              <a:t>億</a:t>
            </a:r>
            <a:r>
              <a:rPr lang="en-US" altLang="ja-JP" dirty="0" smtClean="0"/>
              <a:t>2900 </a:t>
            </a:r>
            <a:r>
              <a:rPr lang="ja-JP" altLang="en-US" dirty="0" smtClean="0"/>
              <a:t>万円の約</a:t>
            </a:r>
            <a:r>
              <a:rPr lang="en-US" altLang="ja-JP" dirty="0" smtClean="0"/>
              <a:t>4 </a:t>
            </a:r>
            <a:r>
              <a:rPr lang="ja-JP" altLang="en-US" dirty="0" smtClean="0"/>
              <a:t>倍から</a:t>
            </a:r>
            <a:r>
              <a:rPr lang="en-US" altLang="ja-JP" dirty="0" smtClean="0"/>
              <a:t>7 </a:t>
            </a:r>
            <a:r>
              <a:rPr lang="ja-JP" altLang="en-US" dirty="0" smtClean="0"/>
              <a:t>倍</a:t>
            </a:r>
            <a:endParaRPr lang="en-US" altLang="ja-JP" dirty="0" smtClean="0"/>
          </a:p>
          <a:p>
            <a:r>
              <a:rPr lang="ja-JP" altLang="en-US" b="1" dirty="0" smtClean="0"/>
              <a:t>関東大震災の翌日に</a:t>
            </a:r>
            <a:r>
              <a:rPr lang="en-US" altLang="ja-JP" b="1" dirty="0" smtClean="0"/>
              <a:t>30 </a:t>
            </a:r>
            <a:r>
              <a:rPr lang="ja-JP" altLang="en-US" b="1" dirty="0" smtClean="0"/>
              <a:t>億円の「東京復興</a:t>
            </a:r>
            <a:r>
              <a:rPr lang="en-US" altLang="ja-JP" b="1" dirty="0" smtClean="0"/>
              <a:t>4 </a:t>
            </a:r>
            <a:r>
              <a:rPr lang="ja-JP" altLang="en-US" b="1" dirty="0" smtClean="0"/>
              <a:t>方針」を提示</a:t>
            </a:r>
          </a:p>
          <a:p>
            <a:r>
              <a:rPr lang="ja-JP" altLang="en-US" dirty="0" smtClean="0"/>
              <a:t>後藤新平は震災の半年前</a:t>
            </a:r>
            <a:r>
              <a:rPr lang="en-US" altLang="ja-JP" dirty="0" smtClean="0"/>
              <a:t>1923 </a:t>
            </a:r>
            <a:r>
              <a:rPr lang="ja-JP" altLang="en-US" dirty="0" smtClean="0"/>
              <a:t>年</a:t>
            </a:r>
            <a:r>
              <a:rPr lang="en-US" altLang="ja-JP" dirty="0" smtClean="0"/>
              <a:t>4 </a:t>
            </a:r>
            <a:r>
              <a:rPr lang="ja-JP" altLang="en-US" dirty="0" smtClean="0"/>
              <a:t>月まで東京市長。</a:t>
            </a:r>
            <a:r>
              <a:rPr lang="en-US" altLang="ja-JP" dirty="0" smtClean="0"/>
              <a:t>1921 </a:t>
            </a:r>
            <a:r>
              <a:rPr lang="ja-JP" altLang="en-US" dirty="0" smtClean="0"/>
              <a:t>年、当時の東京市予算（</a:t>
            </a:r>
            <a:r>
              <a:rPr lang="en-US" altLang="ja-JP" dirty="0" smtClean="0"/>
              <a:t>1 </a:t>
            </a:r>
            <a:r>
              <a:rPr lang="ja-JP" altLang="en-US" dirty="0" smtClean="0"/>
              <a:t>億数千万円）をはるかに上回る、事業費</a:t>
            </a:r>
            <a:r>
              <a:rPr lang="en-US" altLang="ja-JP" dirty="0" smtClean="0"/>
              <a:t>8 </a:t>
            </a:r>
            <a:r>
              <a:rPr lang="ja-JP" altLang="en-US" dirty="0" smtClean="0"/>
              <a:t>億円の「東京市政要綱」重要街路の整備、下水改良、港湾修築、水運改良、大小公園の整備などを計画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85000"/>
                <a:lumOff val="15000"/>
              </a:schemeClr>
            </a:solidFill>
          </a:ln>
        </p:spPr>
        <p:txBody>
          <a:bodyPr>
            <a:normAutofit fontScale="90000"/>
          </a:bodyPr>
          <a:lstStyle/>
          <a:p>
            <a:r>
              <a:rPr lang="ja-JP" altLang="en-US" dirty="0" smtClean="0"/>
              <a:t>後藤新平内務大臣</a:t>
            </a:r>
            <a:r>
              <a:rPr lang="en-US" altLang="ja-JP" dirty="0" smtClean="0"/>
              <a:t/>
            </a:r>
            <a:br>
              <a:rPr lang="en-US" altLang="ja-JP" dirty="0" smtClean="0"/>
            </a:br>
            <a:r>
              <a:rPr lang="ja-JP" altLang="en-US" dirty="0" smtClean="0"/>
              <a:t>「東京復興</a:t>
            </a:r>
            <a:r>
              <a:rPr lang="en-US" altLang="ja-JP" dirty="0" smtClean="0"/>
              <a:t>4 </a:t>
            </a:r>
            <a:r>
              <a:rPr lang="ja-JP" altLang="en-US" dirty="0" smtClean="0"/>
              <a:t>方針」</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東京を旧状のまま再建せず</a:t>
            </a:r>
            <a:endParaRPr lang="en-US" altLang="ja-JP" dirty="0" smtClean="0"/>
          </a:p>
          <a:p>
            <a:r>
              <a:rPr lang="ja-JP" altLang="en-US" dirty="0" smtClean="0"/>
              <a:t>①遷都を否定</a:t>
            </a:r>
            <a:endParaRPr lang="en-US" altLang="ja-JP" dirty="0" smtClean="0"/>
          </a:p>
          <a:p>
            <a:r>
              <a:rPr lang="ja-JP" altLang="en-US" dirty="0" smtClean="0"/>
              <a:t>②復興費に</a:t>
            </a:r>
            <a:r>
              <a:rPr lang="en-US" altLang="ja-JP" dirty="0" smtClean="0"/>
              <a:t>30 </a:t>
            </a:r>
            <a:r>
              <a:rPr lang="ja-JP" altLang="en-US" dirty="0" smtClean="0"/>
              <a:t>億円</a:t>
            </a:r>
            <a:endParaRPr lang="en-US" altLang="ja-JP" dirty="0" smtClean="0"/>
          </a:p>
          <a:p>
            <a:r>
              <a:rPr lang="ja-JP" altLang="en-US" dirty="0" smtClean="0"/>
              <a:t>③欧米の最新の都市計画を適用</a:t>
            </a:r>
            <a:endParaRPr lang="en-US" altLang="ja-JP" dirty="0" smtClean="0"/>
          </a:p>
          <a:p>
            <a:r>
              <a:rPr lang="ja-JP" altLang="en-US" dirty="0" smtClean="0"/>
              <a:t>④都市計画の実施のために地主に断固たる態度をとり不当利益を許さない</a:t>
            </a:r>
            <a:endParaRPr lang="en-US" altLang="ja-JP" dirty="0" smtClean="0"/>
          </a:p>
          <a:p>
            <a:pPr>
              <a:buNone/>
            </a:pPr>
            <a:r>
              <a:rPr lang="en-US" altLang="ja-JP" dirty="0" smtClean="0"/>
              <a:t>――</a:t>
            </a:r>
            <a:r>
              <a:rPr lang="ja-JP" altLang="en-US" dirty="0" smtClean="0"/>
              <a:t>という方針</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85000"/>
                <a:lumOff val="15000"/>
              </a:schemeClr>
            </a:solidFill>
          </a:ln>
        </p:spPr>
        <p:txBody>
          <a:bodyPr/>
          <a:lstStyle/>
          <a:p>
            <a:r>
              <a:rPr lang="ja-JP" altLang="en-US" dirty="0" smtClean="0"/>
              <a:t>閣議に「帝都復興ノ議」を提案</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①総理大臣を長とする臨時帝都復興調査会の設置</a:t>
            </a:r>
            <a:endParaRPr lang="en-US" altLang="ja-JP" dirty="0" smtClean="0"/>
          </a:p>
          <a:p>
            <a:r>
              <a:rPr lang="ja-JP" altLang="en-US" dirty="0" smtClean="0"/>
              <a:t>②帝都復興の経費は原則として国費とし、その財源は内外債</a:t>
            </a:r>
            <a:endParaRPr lang="en-US" altLang="ja-JP" dirty="0" smtClean="0"/>
          </a:p>
          <a:p>
            <a:r>
              <a:rPr lang="ja-JP" altLang="en-US" dirty="0" smtClean="0"/>
              <a:t>③焼失区域の全域を一括買収し、整理後、それを払い下げ、または貸し付けるやり方とする</a:t>
            </a:r>
            <a:endParaRPr lang="en-US" altLang="ja-JP" dirty="0" smtClean="0"/>
          </a:p>
          <a:p>
            <a:r>
              <a:rPr lang="ja-JP" altLang="en-US" dirty="0" smtClean="0"/>
              <a:t>今回の東日本大震災では復興財源として増税、関東大震災時は国債でやると明言</a:t>
            </a:r>
            <a:endParaRPr lang="en-US" altLang="ja-JP" dirty="0" smtClean="0"/>
          </a:p>
          <a:p>
            <a:r>
              <a:rPr lang="en-US" altLang="ja-JP" dirty="0" smtClean="0"/>
              <a:t>3 </a:t>
            </a:r>
            <a:r>
              <a:rPr lang="ja-JP" altLang="en-US" dirty="0" smtClean="0"/>
              <a:t>点目の「焼土全部買上案」は、買収にあまりにも金がかかるという理由で、閣議で否決　</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835696" y="-99392"/>
            <a:ext cx="5976664" cy="6872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692696"/>
            <a:ext cx="7772400" cy="1872208"/>
          </a:xfrm>
          <a:solidFill>
            <a:srgbClr val="FFFF00"/>
          </a:solidFill>
          <a:ln w="38100">
            <a:solidFill>
              <a:schemeClr val="tx1"/>
            </a:solidFill>
          </a:ln>
        </p:spPr>
        <p:txBody>
          <a:bodyPr/>
          <a:lstStyle/>
          <a:p>
            <a:r>
              <a:rPr lang="ja-JP" altLang="en-US" dirty="0" smtClean="0"/>
              <a:t>映像</a:t>
            </a:r>
            <a:r>
              <a:rPr lang="en-US" altLang="ja-JP" dirty="0" smtClean="0"/>
              <a:t/>
            </a:r>
            <a:br>
              <a:rPr lang="en-US" altLang="ja-JP" dirty="0" smtClean="0"/>
            </a:br>
            <a:r>
              <a:rPr lang="en-US" altLang="ja-JP" dirty="0" smtClean="0"/>
              <a:t>TOKYO MEGA QUAKE 1923</a:t>
            </a:r>
            <a:endParaRPr kumimoji="1" lang="ja-JP" altLang="en-US" dirty="0"/>
          </a:p>
        </p:txBody>
      </p:sp>
      <p:sp>
        <p:nvSpPr>
          <p:cNvPr id="5" name="サブタイトル 4"/>
          <p:cNvSpPr>
            <a:spLocks noGrp="1"/>
          </p:cNvSpPr>
          <p:nvPr>
            <p:ph type="subTitle" idx="1"/>
          </p:nvPr>
        </p:nvSpPr>
        <p:spPr>
          <a:xfrm>
            <a:off x="1371600" y="3284984"/>
            <a:ext cx="6400800" cy="1224136"/>
          </a:xfrm>
          <a:ln>
            <a:solidFill>
              <a:schemeClr val="tx1"/>
            </a:solidFill>
            <a:prstDash val="sysDot"/>
          </a:ln>
        </p:spPr>
        <p:txBody>
          <a:bodyPr/>
          <a:lstStyle/>
          <a:p>
            <a:r>
              <a:rPr lang="en-US" altLang="ja-JP" dirty="0" smtClean="0">
                <a:hlinkClick r:id="rId3"/>
              </a:rPr>
              <a:t>http://www.youtube.com/watch?v=4MSLTAPlFWY</a:t>
            </a:r>
            <a:endParaRPr lang="en-US" altLang="ja-JP" dirty="0" smtClean="0"/>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密集市街地で区画整理手法を採用</a:t>
            </a:r>
            <a:endParaRPr kumimoji="1" lang="ja-JP" altLang="en-US" dirty="0"/>
          </a:p>
        </p:txBody>
      </p:sp>
      <p:sp>
        <p:nvSpPr>
          <p:cNvPr id="3" name="コンテンツ プレースホルダ 2"/>
          <p:cNvSpPr>
            <a:spLocks noGrp="1"/>
          </p:cNvSpPr>
          <p:nvPr>
            <p:ph idx="1"/>
          </p:nvPr>
        </p:nvSpPr>
        <p:spPr>
          <a:xfrm>
            <a:off x="179512" y="1600200"/>
            <a:ext cx="8507288" cy="4525963"/>
          </a:xfrm>
        </p:spPr>
        <p:txBody>
          <a:bodyPr>
            <a:normAutofit fontScale="92500"/>
          </a:bodyPr>
          <a:lstStyle/>
          <a:p>
            <a:r>
              <a:rPr lang="ja-JP" altLang="en-US" sz="4000" dirty="0" smtClean="0"/>
              <a:t>事業者が整備対象の街路や公園などの公共施設だけでなく、民間の土地も買収して、周辺の市街地も区画整理</a:t>
            </a:r>
            <a:endParaRPr lang="en-US" altLang="ja-JP" sz="4000" dirty="0" smtClean="0"/>
          </a:p>
          <a:p>
            <a:r>
              <a:rPr lang="ja-JP" altLang="en-US" sz="4000" dirty="0" smtClean="0"/>
              <a:t>整備後に資産価値が上がった土地を売却し、資金を回収する手法</a:t>
            </a:r>
            <a:endParaRPr lang="en-US" altLang="ja-JP" sz="4000" dirty="0" smtClean="0"/>
          </a:p>
          <a:p>
            <a:r>
              <a:rPr lang="ja-JP" altLang="en-US" sz="4000" dirty="0" smtClean="0"/>
              <a:t>公共事業による外部経済効果を事業者が回収　</a:t>
            </a:r>
          </a:p>
          <a:p>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smtClean="0"/>
              <a:t>関東大震災の復興計画が</a:t>
            </a:r>
            <a:br>
              <a:rPr lang="ja-JP" altLang="en-US" b="1" dirty="0" smtClean="0"/>
            </a:br>
            <a:r>
              <a:rPr lang="ja-JP" altLang="en-US" b="1" dirty="0" smtClean="0"/>
              <a:t>東京下町の都市基盤の礎に</a:t>
            </a:r>
            <a:endParaRPr kumimoji="1" lang="ja-JP" altLang="en-US" dirty="0"/>
          </a:p>
        </p:txBody>
      </p:sp>
      <p:sp>
        <p:nvSpPr>
          <p:cNvPr id="3" name="コンテンツ プレースホルダ 2"/>
          <p:cNvSpPr>
            <a:spLocks noGrp="1"/>
          </p:cNvSpPr>
          <p:nvPr>
            <p:ph idx="1"/>
          </p:nvPr>
        </p:nvSpPr>
        <p:spPr>
          <a:xfrm>
            <a:off x="457200" y="1600201"/>
            <a:ext cx="8229600" cy="1180728"/>
          </a:xfrm>
        </p:spPr>
        <p:txBody>
          <a:bodyPr>
            <a:normAutofit/>
          </a:bodyPr>
          <a:lstStyle/>
          <a:p>
            <a:r>
              <a:rPr lang="ja-JP" altLang="en-US" dirty="0" smtClean="0"/>
              <a:t>計画では当初</a:t>
            </a:r>
            <a:r>
              <a:rPr lang="en-US" altLang="ja-JP" dirty="0" smtClean="0"/>
              <a:t>40 </a:t>
            </a:r>
            <a:r>
              <a:rPr lang="ja-JP" altLang="en-US" dirty="0" smtClean="0"/>
              <a:t>間（</a:t>
            </a:r>
            <a:r>
              <a:rPr lang="en-US" altLang="ja-JP" dirty="0" smtClean="0"/>
              <a:t>72</a:t>
            </a:r>
            <a:r>
              <a:rPr lang="ja-JP" altLang="en-US" dirty="0" smtClean="0"/>
              <a:t>ｍ）道路でしたが、予算縮小の結果、幅員約</a:t>
            </a:r>
            <a:r>
              <a:rPr lang="en-US" altLang="ja-JP" dirty="0" smtClean="0"/>
              <a:t>44 </a:t>
            </a:r>
            <a:r>
              <a:rPr lang="ja-JP" altLang="en-US" dirty="0" err="1" smtClean="0"/>
              <a:t>ｍ</a:t>
            </a:r>
            <a:r>
              <a:rPr lang="ja-JP" altLang="en-US" dirty="0" smtClean="0"/>
              <a:t>で建設</a:t>
            </a:r>
          </a:p>
          <a:p>
            <a:endParaRPr lang="ja-JP" altLang="en-US" dirty="0" smtClean="0"/>
          </a:p>
          <a:p>
            <a:endParaRPr lang="ja-JP" altLang="en-US" dirty="0" smtClean="0"/>
          </a:p>
          <a:p>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2016224" y="2641936"/>
            <a:ext cx="5652120" cy="4118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ja-JP" altLang="en-US" dirty="0" smtClean="0"/>
              <a:t>震災復興の区域では、その後の約</a:t>
            </a:r>
            <a:r>
              <a:rPr lang="en-US" altLang="ja-JP" dirty="0" smtClean="0"/>
              <a:t>10 </a:t>
            </a:r>
            <a:r>
              <a:rPr lang="ja-JP" altLang="en-US" dirty="0" smtClean="0"/>
              <a:t>年で舗装率が</a:t>
            </a:r>
            <a:r>
              <a:rPr lang="en-US" altLang="ja-JP" dirty="0" smtClean="0"/>
              <a:t>82</a:t>
            </a:r>
            <a:r>
              <a:rPr lang="ja-JP" altLang="en-US" dirty="0" smtClean="0"/>
              <a:t>％にまで上昇。　</a:t>
            </a:r>
            <a:endParaRPr lang="en-US" altLang="ja-JP" dirty="0" smtClean="0"/>
          </a:p>
          <a:p>
            <a:r>
              <a:rPr lang="ja-JP" altLang="en-US" dirty="0" smtClean="0"/>
              <a:t>隅田川に架かる橋のうち、関東大震災で残ったのは新大橋だけです。オールスチールのトラス橋で、震災時には多くの人命を救いました。この橋は</a:t>
            </a:r>
            <a:r>
              <a:rPr lang="en-US" altLang="ja-JP" dirty="0" smtClean="0"/>
              <a:t>1976 </a:t>
            </a:r>
            <a:r>
              <a:rPr lang="ja-JP" altLang="en-US" dirty="0" smtClean="0"/>
              <a:t>年まで現役で、今は愛知県犬山市の明治村に移設保存</a:t>
            </a:r>
            <a:endParaRPr lang="en-US"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　約</a:t>
            </a:r>
            <a:r>
              <a:rPr lang="en-US" altLang="ja-JP" dirty="0" smtClean="0"/>
              <a:t>6 </a:t>
            </a:r>
            <a:r>
              <a:rPr lang="ja-JP" altLang="en-US" dirty="0" smtClean="0"/>
              <a:t>年</a:t>
            </a:r>
            <a:r>
              <a:rPr lang="en-US" altLang="ja-JP" dirty="0" smtClean="0"/>
              <a:t>3 </a:t>
            </a:r>
            <a:r>
              <a:rPr lang="ja-JP" altLang="en-US" dirty="0" smtClean="0"/>
              <a:t>カ月の間に国施行で</a:t>
            </a:r>
            <a:r>
              <a:rPr lang="en-US" altLang="ja-JP" dirty="0" smtClean="0"/>
              <a:t>142</a:t>
            </a:r>
            <a:r>
              <a:rPr lang="ja-JP" altLang="en-US" dirty="0" err="1" smtClean="0"/>
              <a:t>、</a:t>
            </a:r>
            <a:r>
              <a:rPr lang="ja-JP" altLang="en-US" dirty="0" smtClean="0"/>
              <a:t>東京市施行で</a:t>
            </a:r>
            <a:r>
              <a:rPr lang="en-US" altLang="ja-JP" dirty="0" smtClean="0"/>
              <a:t>313 </a:t>
            </a:r>
            <a:r>
              <a:rPr lang="ja-JP" altLang="en-US" dirty="0" smtClean="0"/>
              <a:t>の橋を架けた　</a:t>
            </a:r>
            <a:endParaRPr lang="en-US" altLang="ja-JP" dirty="0" smtClean="0"/>
          </a:p>
          <a:p>
            <a:r>
              <a:rPr lang="ja-JP" altLang="en-US" dirty="0" smtClean="0"/>
              <a:t>隅田公園、浜町公園、錦糸公園の</a:t>
            </a:r>
            <a:r>
              <a:rPr lang="en-US" altLang="ja-JP" dirty="0" smtClean="0"/>
              <a:t>3</a:t>
            </a:r>
            <a:r>
              <a:rPr lang="ja-JP" altLang="en-US" dirty="0" err="1" smtClean="0"/>
              <a:t>つの</a:t>
            </a:r>
            <a:r>
              <a:rPr lang="ja-JP" altLang="en-US" dirty="0" smtClean="0"/>
              <a:t>大きな公園は、内務省復興局が整備している。東京市の小学校は、関東大震災で大半が倒壊・焼失し、</a:t>
            </a:r>
            <a:r>
              <a:rPr lang="en-US" altLang="ja-JP" dirty="0" smtClean="0"/>
              <a:t>117</a:t>
            </a:r>
            <a:r>
              <a:rPr lang="ja-JP" altLang="en-US" dirty="0" smtClean="0"/>
              <a:t>の復興小学校が建てられた。そのうち</a:t>
            </a:r>
            <a:r>
              <a:rPr lang="en-US" altLang="ja-JP" dirty="0" smtClean="0"/>
              <a:t>52 </a:t>
            </a:r>
            <a:r>
              <a:rPr lang="ja-JP" altLang="en-US" dirty="0" smtClean="0"/>
              <a:t>の小学校には小公園を併設し、</a:t>
            </a:r>
          </a:p>
          <a:p>
            <a:r>
              <a:rPr lang="en-US" altLang="ja-JP" dirty="0" smtClean="0"/>
              <a:t>2000 </a:t>
            </a:r>
            <a:r>
              <a:rPr lang="ja-JP" altLang="en-US" dirty="0" smtClean="0"/>
              <a:t>年には</a:t>
            </a:r>
            <a:r>
              <a:rPr lang="en-US" altLang="ja-JP" dirty="0" smtClean="0"/>
              <a:t>49 </a:t>
            </a:r>
            <a:r>
              <a:rPr lang="ja-JP" altLang="en-US" dirty="0" smtClean="0"/>
              <a:t>カ所が現存している。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85000"/>
                <a:lumOff val="15000"/>
              </a:schemeClr>
            </a:solidFill>
          </a:ln>
        </p:spPr>
        <p:txBody>
          <a:bodyPr/>
          <a:lstStyle/>
          <a:p>
            <a:r>
              <a:rPr lang="ja-JP" altLang="en-US" dirty="0" smtClean="0"/>
              <a:t>震災復興計画を総括</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a:bodyPr>
          <a:lstStyle/>
          <a:p>
            <a:r>
              <a:rPr lang="ja-JP" altLang="en-US" sz="3600" dirty="0" smtClean="0"/>
              <a:t>地震発生から</a:t>
            </a:r>
            <a:r>
              <a:rPr lang="en-US" altLang="ja-JP" sz="3600" dirty="0" smtClean="0"/>
              <a:t>4 </a:t>
            </a:r>
            <a:r>
              <a:rPr lang="ja-JP" altLang="en-US" sz="3600" dirty="0" smtClean="0"/>
              <a:t>カ月未満で計画や予算が確定</a:t>
            </a:r>
            <a:endParaRPr lang="en-US" altLang="ja-JP" sz="3600" dirty="0" smtClean="0"/>
          </a:p>
          <a:p>
            <a:r>
              <a:rPr lang="ja-JP" altLang="en-US" sz="3600" dirty="0" smtClean="0"/>
              <a:t>約</a:t>
            </a:r>
            <a:r>
              <a:rPr lang="en-US" altLang="ja-JP" sz="3600" dirty="0" smtClean="0"/>
              <a:t>6 </a:t>
            </a:r>
            <a:r>
              <a:rPr lang="ja-JP" altLang="en-US" sz="3600" dirty="0" smtClean="0"/>
              <a:t>年</a:t>
            </a:r>
            <a:r>
              <a:rPr lang="en-US" altLang="ja-JP" sz="3600" dirty="0" smtClean="0"/>
              <a:t>3 </a:t>
            </a:r>
            <a:r>
              <a:rPr lang="ja-JP" altLang="en-US" sz="3600" dirty="0" smtClean="0"/>
              <a:t>カ月で、約</a:t>
            </a:r>
            <a:r>
              <a:rPr lang="en-US" altLang="ja-JP" sz="3600" dirty="0" smtClean="0"/>
              <a:t>20</a:t>
            </a:r>
            <a:r>
              <a:rPr lang="ja-JP" altLang="en-US" sz="3600" dirty="0" smtClean="0"/>
              <a:t>万戸の移転を伴う区画整理約</a:t>
            </a:r>
            <a:r>
              <a:rPr lang="en-US" altLang="ja-JP" sz="3600" dirty="0" smtClean="0"/>
              <a:t>3000ha</a:t>
            </a:r>
            <a:r>
              <a:rPr lang="ja-JP" altLang="en-US" sz="3600" dirty="0" err="1" smtClean="0"/>
              <a:t>、</a:t>
            </a:r>
            <a:r>
              <a:rPr lang="ja-JP" altLang="en-US" sz="3600" dirty="0" smtClean="0"/>
              <a:t>街路</a:t>
            </a:r>
            <a:r>
              <a:rPr lang="en-US" altLang="ja-JP" sz="3600" dirty="0" smtClean="0"/>
              <a:t>863km</a:t>
            </a:r>
            <a:r>
              <a:rPr lang="ja-JP" altLang="en-US" sz="3600" dirty="0" err="1" smtClean="0"/>
              <a:t>、</a:t>
            </a:r>
            <a:r>
              <a:rPr lang="ja-JP" altLang="en-US" sz="3600" dirty="0" smtClean="0"/>
              <a:t>橋梁</a:t>
            </a:r>
            <a:r>
              <a:rPr lang="en-US" altLang="ja-JP" sz="3600" dirty="0" smtClean="0"/>
              <a:t>455 </a:t>
            </a:r>
            <a:r>
              <a:rPr lang="ja-JP" altLang="en-US" sz="3600" dirty="0" smtClean="0"/>
              <a:t>橋、</a:t>
            </a:r>
            <a:r>
              <a:rPr lang="en-US" altLang="ja-JP" sz="3600" dirty="0" smtClean="0"/>
              <a:t>3 </a:t>
            </a:r>
            <a:r>
              <a:rPr lang="ja-JP" altLang="en-US" sz="3600" dirty="0" smtClean="0"/>
              <a:t>大公園と</a:t>
            </a:r>
            <a:r>
              <a:rPr lang="en-US" altLang="ja-JP" sz="3600" dirty="0" smtClean="0"/>
              <a:t>52 </a:t>
            </a:r>
            <a:r>
              <a:rPr lang="ja-JP" altLang="en-US" sz="3600" dirty="0" smtClean="0"/>
              <a:t>の小公園ができている</a:t>
            </a:r>
            <a:endParaRPr lang="en-US" altLang="ja-JP" sz="3600" dirty="0" smtClean="0"/>
          </a:p>
          <a:p>
            <a:r>
              <a:rPr lang="ja-JP" altLang="en-US" sz="3600" dirty="0" smtClean="0"/>
              <a:t>東京下町は、震災復興によって都市の基盤ができ、インフラが整備</a:t>
            </a:r>
            <a:endParaRPr lang="en-US" altLang="ja-JP" sz="3600" dirty="0" smtClean="0"/>
          </a:p>
          <a:p>
            <a:r>
              <a:rPr lang="ja-JP" altLang="en-US" sz="3600" dirty="0" smtClean="0"/>
              <a:t>その後の戦災復興と明らかに違う点</a:t>
            </a:r>
            <a:endParaRPr lang="en-US" altLang="ja-JP"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85000"/>
                <a:lumOff val="15000"/>
              </a:schemeClr>
            </a:solidFill>
          </a:ln>
        </p:spPr>
        <p:txBody>
          <a:bodyPr>
            <a:normAutofit fontScale="90000"/>
          </a:bodyPr>
          <a:lstStyle/>
          <a:p>
            <a:r>
              <a:rPr lang="ja-JP" altLang="en-US" dirty="0" smtClean="0"/>
              <a:t>震災復興のマイナス面</a:t>
            </a:r>
            <a:r>
              <a:rPr lang="en-US" altLang="ja-JP" dirty="0" smtClean="0"/>
              <a:t/>
            </a:r>
            <a:br>
              <a:rPr lang="en-US" altLang="ja-JP" dirty="0" smtClean="0"/>
            </a:br>
            <a:r>
              <a:rPr lang="ja-JP" altLang="en-US" dirty="0" smtClean="0"/>
              <a:t>スプロールとバラック</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非焼失区域の山の手は、都市基盤整備が遅れ、焼失区域からの移転者で密集市街地、あるいは不良住宅がスプロール的に広がる</a:t>
            </a:r>
            <a:endParaRPr lang="en-US" altLang="ja-JP" dirty="0" smtClean="0"/>
          </a:p>
          <a:p>
            <a:r>
              <a:rPr lang="ja-JP" altLang="en-US" dirty="0" smtClean="0"/>
              <a:t>もう一つが、バラック建築の容認。当初、焼失区域では当面の住宅としてバラック建築を認めていたが、区画整理後もそのまま合法化</a:t>
            </a:r>
            <a:endParaRPr lang="en-US" altLang="ja-JP" dirty="0" smtClean="0"/>
          </a:p>
          <a:p>
            <a:r>
              <a:rPr lang="ja-JP" altLang="en-US" dirty="0" smtClean="0"/>
              <a:t>本来は、耐火建築で整備する予定であったがバラック建築を認めざるを得なくなり、これが後に戦災での焼失、あるいはスプロールになった</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bg2">
                <a:lumMod val="10000"/>
              </a:schemeClr>
            </a:solidFill>
          </a:ln>
        </p:spPr>
        <p:txBody>
          <a:bodyPr>
            <a:normAutofit fontScale="90000"/>
          </a:bodyPr>
          <a:lstStyle/>
          <a:p>
            <a:r>
              <a:rPr lang="ja-JP" altLang="en-US" dirty="0" smtClean="0"/>
              <a:t>昭和金融恐慌の原因は</a:t>
            </a:r>
            <a:r>
              <a:rPr lang="en-US" altLang="ja-JP" dirty="0" smtClean="0"/>
              <a:t/>
            </a:r>
            <a:br>
              <a:rPr lang="en-US" altLang="ja-JP" dirty="0" smtClean="0"/>
            </a:br>
            <a:r>
              <a:rPr lang="ja-JP" altLang="en-US" dirty="0" smtClean="0"/>
              <a:t>関東大震災用の国債発行？</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b="1" dirty="0" smtClean="0"/>
              <a:t>震災復興のための公債発行額は一般会計歳出金額の約</a:t>
            </a:r>
            <a:r>
              <a:rPr lang="en-US" altLang="ja-JP" b="1" dirty="0" smtClean="0"/>
              <a:t>5</a:t>
            </a:r>
            <a:r>
              <a:rPr lang="ja-JP" altLang="en-US" b="1" dirty="0" smtClean="0"/>
              <a:t>％</a:t>
            </a:r>
          </a:p>
          <a:p>
            <a:r>
              <a:rPr lang="en-US" altLang="ja-JP" dirty="0" smtClean="0"/>
              <a:t>1923 </a:t>
            </a:r>
            <a:r>
              <a:rPr lang="ja-JP" altLang="en-US" dirty="0" smtClean="0"/>
              <a:t>年から</a:t>
            </a:r>
            <a:r>
              <a:rPr lang="en-US" altLang="ja-JP" dirty="0" smtClean="0"/>
              <a:t>1930 </a:t>
            </a:r>
            <a:r>
              <a:rPr lang="ja-JP" altLang="en-US" dirty="0" smtClean="0"/>
              <a:t>年までの震災対策経費の支出総額は</a:t>
            </a:r>
            <a:r>
              <a:rPr lang="en-US" altLang="ja-JP" dirty="0" smtClean="0"/>
              <a:t>13 </a:t>
            </a:r>
            <a:r>
              <a:rPr lang="ja-JP" altLang="en-US" dirty="0" smtClean="0"/>
              <a:t>億</a:t>
            </a:r>
            <a:r>
              <a:rPr lang="en-US" altLang="ja-JP" dirty="0" smtClean="0"/>
              <a:t>9000 </a:t>
            </a:r>
            <a:r>
              <a:rPr lang="ja-JP" altLang="en-US" dirty="0" smtClean="0"/>
              <a:t>万円。一般会計歳出総額は</a:t>
            </a:r>
            <a:r>
              <a:rPr lang="en-US" altLang="ja-JP" dirty="0" smtClean="0"/>
              <a:t>129 </a:t>
            </a:r>
            <a:r>
              <a:rPr lang="ja-JP" altLang="en-US" dirty="0" smtClean="0"/>
              <a:t>億円ですから、国家予算の約</a:t>
            </a:r>
            <a:r>
              <a:rPr lang="en-US" altLang="ja-JP" dirty="0" smtClean="0"/>
              <a:t>11</a:t>
            </a:r>
            <a:r>
              <a:rPr lang="ja-JP" altLang="en-US" dirty="0" smtClean="0"/>
              <a:t>％</a:t>
            </a:r>
            <a:endParaRPr lang="en-US" altLang="ja-JP" dirty="0" smtClean="0"/>
          </a:p>
          <a:p>
            <a:r>
              <a:rPr lang="ja-JP" altLang="en-US" dirty="0" smtClean="0"/>
              <a:t>経費の内訳は、国庫余剰金</a:t>
            </a:r>
            <a:r>
              <a:rPr lang="en-US" altLang="ja-JP" dirty="0" smtClean="0"/>
              <a:t>18</a:t>
            </a:r>
            <a:r>
              <a:rPr lang="ja-JP" altLang="en-US" dirty="0" smtClean="0"/>
              <a:t>％、普通財源等</a:t>
            </a:r>
            <a:r>
              <a:rPr lang="en-US" altLang="ja-JP" dirty="0" smtClean="0"/>
              <a:t>39.5</a:t>
            </a:r>
            <a:r>
              <a:rPr lang="ja-JP" altLang="en-US" dirty="0" smtClean="0"/>
              <a:t>％、公債は内外債を含めて</a:t>
            </a:r>
            <a:r>
              <a:rPr lang="en-US" altLang="ja-JP" dirty="0" smtClean="0"/>
              <a:t>42.5</a:t>
            </a:r>
            <a:r>
              <a:rPr lang="ja-JP" altLang="en-US" dirty="0" smtClean="0"/>
              <a:t>％</a:t>
            </a:r>
            <a:endParaRPr lang="en-US" altLang="ja-JP" dirty="0" smtClean="0"/>
          </a:p>
          <a:p>
            <a:r>
              <a:rPr lang="ja-JP" altLang="en-US" dirty="0" smtClean="0"/>
              <a:t>公債発行額は一般会計歳出総額の約</a:t>
            </a:r>
            <a:r>
              <a:rPr lang="en-US" altLang="ja-JP" dirty="0" smtClean="0"/>
              <a:t>5</a:t>
            </a:r>
            <a:r>
              <a:rPr lang="ja-JP" altLang="en-US" dirty="0" smtClean="0"/>
              <a:t>％</a:t>
            </a:r>
          </a:p>
          <a:p>
            <a:r>
              <a:rPr lang="ja-JP" altLang="en-US" dirty="0" smtClean="0"/>
              <a:t>高橋亀吉・森垣淑</a:t>
            </a:r>
            <a:r>
              <a:rPr lang="en-US" altLang="ja-JP" dirty="0" smtClean="0"/>
              <a:t>『</a:t>
            </a:r>
            <a:r>
              <a:rPr lang="ja-JP" altLang="en-US" dirty="0" smtClean="0"/>
              <a:t>昭和金融恐慌史</a:t>
            </a:r>
            <a:r>
              <a:rPr lang="en-US" altLang="ja-JP" dirty="0" smtClean="0"/>
              <a:t>』</a:t>
            </a:r>
            <a:endParaRPr lang="ja-JP" alt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600200"/>
            <a:ext cx="8229600" cy="4709120"/>
          </a:xfrm>
        </p:spPr>
        <p:txBody>
          <a:bodyPr>
            <a:normAutofit fontScale="92500" lnSpcReduction="10000"/>
          </a:bodyPr>
          <a:lstStyle/>
          <a:p>
            <a:r>
              <a:rPr lang="ja-JP" altLang="en-US" dirty="0" smtClean="0"/>
              <a:t>第一次世界大戦の好景気と</a:t>
            </a:r>
            <a:r>
              <a:rPr lang="en-US" altLang="ja-JP" dirty="0" smtClean="0"/>
              <a:t>1920 </a:t>
            </a:r>
            <a:r>
              <a:rPr lang="ja-JP" altLang="en-US" dirty="0" smtClean="0"/>
              <a:t>年の反動デフレの処理が不適切</a:t>
            </a:r>
            <a:endParaRPr lang="en-US" altLang="ja-JP" dirty="0" smtClean="0"/>
          </a:p>
          <a:p>
            <a:r>
              <a:rPr lang="ja-JP" altLang="en-US" dirty="0" smtClean="0"/>
              <a:t>不良企業や不良銀行の処理をしないまま関東大震災が起こり、政府は震災手形割引損失補償令を公布</a:t>
            </a:r>
            <a:endParaRPr lang="en-US" altLang="ja-JP" dirty="0" smtClean="0"/>
          </a:p>
          <a:p>
            <a:r>
              <a:rPr lang="ja-JP" altLang="en-US" dirty="0" smtClean="0"/>
              <a:t>これは震災前に銀行が割り引いた手形のうち、決済不能になった損失を日本銀行が補填</a:t>
            </a:r>
          </a:p>
          <a:p>
            <a:r>
              <a:rPr lang="ja-JP" altLang="en-US" dirty="0" smtClean="0">
                <a:solidFill>
                  <a:srgbClr val="FF0000"/>
                </a:solidFill>
              </a:rPr>
              <a:t>この制度を利用して不良債権を震災手形という形で割り引き、損失を穴埋めしようとしたのが鈴木商店や台湾銀行。</a:t>
            </a:r>
          </a:p>
          <a:p>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ja-JP" altLang="en-US" dirty="0" smtClean="0"/>
              <a:t>公債発行額は、震災の期間は歳出の約</a:t>
            </a:r>
            <a:r>
              <a:rPr lang="en-US" altLang="ja-JP" dirty="0" smtClean="0"/>
              <a:t>5</a:t>
            </a:r>
            <a:r>
              <a:rPr lang="ja-JP" altLang="en-US" dirty="0" smtClean="0"/>
              <a:t>％、</a:t>
            </a:r>
            <a:r>
              <a:rPr lang="en-US" altLang="ja-JP" dirty="0" smtClean="0"/>
              <a:t>1932 </a:t>
            </a:r>
            <a:r>
              <a:rPr lang="ja-JP" altLang="en-US" dirty="0" smtClean="0"/>
              <a:t>年以降、歳入総額の</a:t>
            </a:r>
            <a:r>
              <a:rPr lang="en-US" altLang="ja-JP" dirty="0" smtClean="0"/>
              <a:t>30</a:t>
            </a:r>
            <a:r>
              <a:rPr lang="ja-JP" altLang="en-US" dirty="0" smtClean="0"/>
              <a:t>％前後にまで急増。この原因は軍備増強とともに、</a:t>
            </a:r>
            <a:r>
              <a:rPr lang="en-US" altLang="ja-JP" dirty="0" smtClean="0"/>
              <a:t>1929 </a:t>
            </a:r>
            <a:r>
              <a:rPr lang="ja-JP" altLang="en-US" dirty="0" smtClean="0"/>
              <a:t>年に始まった世界恐慌に対する高橋是清大蔵大臣の積極財政もあった。</a:t>
            </a:r>
            <a:r>
              <a:rPr lang="ja-JP" altLang="en-US" dirty="0" smtClean="0">
                <a:solidFill>
                  <a:srgbClr val="FF0000"/>
                </a:solidFill>
              </a:rPr>
              <a:t>つまり、震災復興が財政を悪化させたわけではない</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en-US" dirty="0" smtClean="0"/>
              <a:t>昭和天皇の感想</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en-US" dirty="0" smtClean="0"/>
              <a:t>　（現代史出版会</a:t>
            </a:r>
            <a:r>
              <a:rPr lang="en-US" altLang="ja-JP" dirty="0" smtClean="0"/>
              <a:t>1982 </a:t>
            </a:r>
            <a:r>
              <a:rPr lang="ja-JP" altLang="en-US" dirty="0" smtClean="0"/>
              <a:t>年、文春文庫</a:t>
            </a:r>
            <a:r>
              <a:rPr lang="en-US" altLang="ja-JP" dirty="0" smtClean="0"/>
              <a:t>1988 </a:t>
            </a:r>
            <a:r>
              <a:rPr lang="ja-JP" altLang="en-US" dirty="0" smtClean="0"/>
              <a:t>年）では、昭和天皇がインタビューに次のように答えられています。</a:t>
            </a:r>
          </a:p>
          <a:p>
            <a:r>
              <a:rPr lang="ja-JP" altLang="en-US" dirty="0" smtClean="0"/>
              <a:t>　「震災のいろいろな経験はありますが、一言だけ言っておきたいことは、復興に当って後藤新平が非常に膨大な復興計画を立てたが</a:t>
            </a:r>
            <a:r>
              <a:rPr lang="en-US" altLang="ja-JP" dirty="0" smtClean="0"/>
              <a:t>…</a:t>
            </a:r>
            <a:r>
              <a:rPr lang="ja-JP" altLang="en-US" dirty="0" err="1" smtClean="0"/>
              <a:t>。</a:t>
            </a:r>
            <a:r>
              <a:rPr lang="ja-JP" altLang="en-US" dirty="0" smtClean="0"/>
              <a:t>もし、それが実行されていたら、おそらく東京の戦災は非常に軽かったんじゃないかと思って、今さら後藤新平のあの時の計画が実行されないことを非常に残念に思います。」</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052736"/>
            <a:ext cx="7772400" cy="1470025"/>
          </a:xfrm>
          <a:solidFill>
            <a:srgbClr val="FFFF00"/>
          </a:solidFill>
          <a:ln w="38100">
            <a:solidFill>
              <a:schemeClr val="tx1"/>
            </a:solidFill>
          </a:ln>
        </p:spPr>
        <p:txBody>
          <a:bodyPr/>
          <a:lstStyle/>
          <a:p>
            <a:r>
              <a:rPr lang="ja-JP" altLang="en-US" b="1" dirty="0" smtClean="0"/>
              <a:t>アメリカからみた</a:t>
            </a:r>
            <a:r>
              <a:rPr lang="en-US" altLang="ja-JP" b="1" dirty="0" smtClean="0"/>
              <a:t>【</a:t>
            </a:r>
            <a:r>
              <a:rPr lang="ja-JP" altLang="en-US" b="1" dirty="0" smtClean="0"/>
              <a:t>東京大空襲</a:t>
            </a:r>
            <a:r>
              <a:rPr lang="en-US" altLang="ja-JP" b="1" dirty="0" smtClean="0"/>
              <a:t>】</a:t>
            </a:r>
            <a:r>
              <a:rPr lang="ja-JP" altLang="en-US" b="1" dirty="0" smtClean="0"/>
              <a:t>第二次世界大戦 </a:t>
            </a:r>
            <a:endParaRPr kumimoji="1" lang="ja-JP" altLang="en-US" dirty="0"/>
          </a:p>
        </p:txBody>
      </p:sp>
      <p:sp>
        <p:nvSpPr>
          <p:cNvPr id="5" name="サブタイトル 4"/>
          <p:cNvSpPr>
            <a:spLocks noGrp="1"/>
          </p:cNvSpPr>
          <p:nvPr>
            <p:ph type="subTitle" idx="1"/>
          </p:nvPr>
        </p:nvSpPr>
        <p:spPr>
          <a:xfrm>
            <a:off x="1371600" y="3886200"/>
            <a:ext cx="6400800" cy="1270992"/>
          </a:xfrm>
          <a:ln>
            <a:solidFill>
              <a:schemeClr val="tx1"/>
            </a:solidFill>
            <a:prstDash val="dash"/>
          </a:ln>
        </p:spPr>
        <p:txBody>
          <a:bodyPr/>
          <a:lstStyle/>
          <a:p>
            <a:r>
              <a:rPr lang="en-US" altLang="ja-JP" dirty="0" smtClean="0">
                <a:hlinkClick r:id="rId3"/>
              </a:rPr>
              <a:t>http://www.youtube.com/watch?v=lKnnVF3h6sE</a:t>
            </a:r>
            <a:endParaRPr lang="en-US" altLang="ja-JP" dirty="0" smtClean="0"/>
          </a:p>
          <a:p>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08504"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5">
              <a:lumMod val="20000"/>
              <a:lumOff val="80000"/>
            </a:schemeClr>
          </a:solidFill>
          <a:ln w="28575">
            <a:solidFill>
              <a:schemeClr val="tx1"/>
            </a:solidFill>
          </a:ln>
        </p:spPr>
        <p:txBody>
          <a:bodyPr/>
          <a:lstStyle/>
          <a:p>
            <a:pPr algn="r"/>
            <a:r>
              <a:rPr kumimoji="1" lang="ja-JP" altLang="en-US" dirty="0" smtClean="0"/>
              <a:t>東京オリンピックと原発</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ja-JP" dirty="0" smtClean="0"/>
              <a:t>世界中の笑いもの</a:t>
            </a:r>
            <a:r>
              <a:rPr lang="en-US" altLang="ja-JP" dirty="0" smtClean="0"/>
              <a:t> </a:t>
            </a:r>
            <a:r>
              <a:rPr lang="ja-JP" altLang="ja-JP" dirty="0" smtClean="0"/>
              <a:t>森喜朗元首相</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ja-JP" dirty="0" smtClean="0"/>
              <a:t>東京五輪組織委員会会長に決まった途端、「原発を人質にしている。卑怯だ」と細川を</a:t>
            </a:r>
            <a:r>
              <a:rPr lang="en-US" altLang="ja-JP" dirty="0" smtClean="0"/>
              <a:t>“</a:t>
            </a:r>
            <a:r>
              <a:rPr lang="ja-JP" altLang="ja-JP" dirty="0" smtClean="0"/>
              <a:t>口撃</a:t>
            </a:r>
            <a:r>
              <a:rPr lang="en-US" altLang="ja-JP" dirty="0" smtClean="0"/>
              <a:t>”</a:t>
            </a:r>
            <a:r>
              <a:rPr lang="ja-JP" altLang="ja-JP" dirty="0" smtClean="0"/>
              <a:t>していたが、先週１８日のテレビ番組では「原発ゼロなら五輪返上」とさらに踏み込んだ</a:t>
            </a:r>
            <a:endParaRPr lang="en-US" altLang="ja-JP" dirty="0" smtClean="0"/>
          </a:p>
          <a:p>
            <a:r>
              <a:rPr lang="ja-JP" altLang="ja-JP" dirty="0" smtClean="0"/>
              <a:t>原発の有無と五輪が、なぜ結び付くのか理解不能だが、歴代首相の中でも最低といわれる「サメの脳みそ」の頭では合点がいくらしい。</a:t>
            </a:r>
            <a:endParaRPr lang="en-US" altLang="ja-JP" dirty="0" smtClean="0"/>
          </a:p>
          <a:p>
            <a:r>
              <a:rPr lang="ja-JP" altLang="ja-JP" dirty="0" smtClean="0"/>
              <a:t>森が本気で「五輪返上」を思っているなら、この男はやはり五輪組織委のトップは「失格」</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smtClean="0"/>
              <a:t>「原発ゼロなら五輪返上」 ハタ迷惑な森喜朗の</a:t>
            </a:r>
            <a:r>
              <a:rPr lang="en-US" altLang="ja-JP" b="1" dirty="0" smtClean="0"/>
              <a:t>“</a:t>
            </a:r>
            <a:r>
              <a:rPr lang="ja-JP" altLang="ja-JP" b="1" dirty="0" smtClean="0"/>
              <a:t>ご乱心</a:t>
            </a:r>
            <a:r>
              <a:rPr lang="en-US" altLang="ja-JP" b="1" dirty="0" smtClean="0"/>
              <a:t>”</a:t>
            </a:r>
            <a:endParaRPr kumimoji="1" lang="ja-JP" altLang="en-US" dirty="0"/>
          </a:p>
        </p:txBody>
      </p:sp>
      <p:pic>
        <p:nvPicPr>
          <p:cNvPr id="4" name="図 3" descr="http://gendai.net/img/article/000/147/354/431463a0f51f9b0ed4cafae0cacde867.jpg"/>
          <p:cNvPicPr/>
          <p:nvPr/>
        </p:nvPicPr>
        <p:blipFill>
          <a:blip r:embed="rId3" cstate="print"/>
          <a:srcRect/>
          <a:stretch>
            <a:fillRect/>
          </a:stretch>
        </p:blipFill>
        <p:spPr bwMode="auto">
          <a:xfrm>
            <a:off x="2483768" y="1903094"/>
            <a:ext cx="3614137" cy="419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a:ln>
            <a:solidFill>
              <a:schemeClr val="tx1">
                <a:lumMod val="95000"/>
                <a:lumOff val="5000"/>
              </a:schemeClr>
            </a:solidFill>
          </a:ln>
        </p:spPr>
        <p:txBody>
          <a:bodyPr/>
          <a:lstStyle/>
          <a:p>
            <a:r>
              <a:rPr lang="ja-JP" altLang="ja-JP" dirty="0" smtClean="0"/>
              <a:t>五輪招致委は「原発ゼロでもＯＫ」</a:t>
            </a:r>
            <a:endParaRPr kumimoji="1" lang="ja-JP" altLang="en-US" dirty="0"/>
          </a:p>
        </p:txBody>
      </p:sp>
      <p:sp>
        <p:nvSpPr>
          <p:cNvPr id="3" name="コンテンツ プレースホルダ 2"/>
          <p:cNvSpPr>
            <a:spLocks noGrp="1"/>
          </p:cNvSpPr>
          <p:nvPr>
            <p:ph idx="1"/>
          </p:nvPr>
        </p:nvSpPr>
        <p:spPr>
          <a:xfrm>
            <a:off x="457200" y="1340768"/>
            <a:ext cx="8229600" cy="5257800"/>
          </a:xfrm>
        </p:spPr>
        <p:txBody>
          <a:bodyPr>
            <a:normAutofit fontScale="92500" lnSpcReduction="10000"/>
          </a:bodyPr>
          <a:lstStyle/>
          <a:p>
            <a:r>
              <a:rPr lang="ja-JP" altLang="ja-JP" dirty="0" smtClean="0">
                <a:solidFill>
                  <a:srgbClr val="FF0000"/>
                </a:solidFill>
              </a:rPr>
              <a:t>今のような原発稼働ゼロの状況</a:t>
            </a:r>
            <a:r>
              <a:rPr lang="ja-JP" altLang="ja-JP" dirty="0" smtClean="0"/>
              <a:t>でも大会運営が可能なのか</a:t>
            </a:r>
            <a:r>
              <a:rPr lang="en-US" altLang="ja-JP" dirty="0" smtClean="0"/>
              <a:t>――</a:t>
            </a:r>
            <a:r>
              <a:rPr lang="ja-JP" altLang="ja-JP" dirty="0" smtClean="0"/>
              <a:t>というＩＯＣの懸念に</a:t>
            </a:r>
            <a:r>
              <a:rPr lang="ja-JP" altLang="en-US" dirty="0" smtClean="0"/>
              <a:t>、</a:t>
            </a:r>
            <a:r>
              <a:rPr lang="ja-JP" altLang="ja-JP" dirty="0" smtClean="0"/>
              <a:t>招致委は＜火力発電所の増設や、火力発電所の新設＞などを挙げ、＜既存の配電システムで対応することができる＞と</a:t>
            </a:r>
            <a:r>
              <a:rPr lang="ja-JP" altLang="en-US" dirty="0" smtClean="0"/>
              <a:t>する</a:t>
            </a:r>
            <a:endParaRPr lang="en-US" altLang="ja-JP" dirty="0" smtClean="0"/>
          </a:p>
          <a:p>
            <a:r>
              <a:rPr lang="ja-JP" altLang="ja-JP" dirty="0" smtClean="0"/>
              <a:t>＜</a:t>
            </a:r>
            <a:r>
              <a:rPr lang="ja-JP" altLang="ja-JP" dirty="0" smtClean="0">
                <a:solidFill>
                  <a:srgbClr val="FF0000"/>
                </a:solidFill>
              </a:rPr>
              <a:t>東京都内において、東電が所有している原発は存在しない</a:t>
            </a:r>
            <a:r>
              <a:rPr lang="ja-JP" altLang="ja-JP" dirty="0" smtClean="0"/>
              <a:t>＞とも強調</a:t>
            </a:r>
            <a:endParaRPr lang="en-US" altLang="ja-JP" dirty="0" smtClean="0"/>
          </a:p>
          <a:p>
            <a:r>
              <a:rPr lang="ja-JP" altLang="ja-JP" dirty="0" smtClean="0"/>
              <a:t>招致委は原発ゼロでも＜供給能力は十分足りる＞とアピール</a:t>
            </a:r>
            <a:endParaRPr lang="en-US" altLang="ja-JP" dirty="0" smtClean="0"/>
          </a:p>
          <a:p>
            <a:r>
              <a:rPr lang="ja-JP" altLang="ja-JP" dirty="0" smtClean="0"/>
              <a:t>今さら＜原発ゼロなら五輪返上＞と言われても、ＩＯＣは＜ハテ？＞でしょう」（都政担当記者）</a:t>
            </a:r>
          </a:p>
          <a:p>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535039"/>
            <a:ext cx="7772400" cy="1470025"/>
          </a:xfrm>
          <a:solidFill>
            <a:srgbClr val="FFFF00"/>
          </a:solidFill>
          <a:ln w="38100">
            <a:solidFill>
              <a:schemeClr val="tx1"/>
            </a:solidFill>
          </a:ln>
        </p:spPr>
        <p:txBody>
          <a:bodyPr/>
          <a:lstStyle/>
          <a:p>
            <a:pPr algn="l"/>
            <a:r>
              <a:rPr kumimoji="1" lang="ja-JP" altLang="en-US" dirty="0" smtClean="0"/>
              <a:t>戦災と復興</a:t>
            </a:r>
            <a:endParaRPr kumimoji="1" lang="ja-JP"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終戦をしなかった責任</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dirty="0" smtClean="0"/>
              <a:t>日本海海戦とマリアナ海戦・サイパン決戦（天皇も期待）</a:t>
            </a:r>
            <a:r>
              <a:rPr lang="ja-JP" altLang="en-US" dirty="0" smtClean="0"/>
              <a:t>の結果</a:t>
            </a:r>
            <a:r>
              <a:rPr lang="ja-JP" altLang="ja-JP" dirty="0" smtClean="0"/>
              <a:t>２４００キロをＢ２９が飛んでくる</a:t>
            </a:r>
            <a:r>
              <a:rPr lang="ja-JP" altLang="en-US" dirty="0" smtClean="0"/>
              <a:t>ことになる。</a:t>
            </a:r>
            <a:r>
              <a:rPr lang="ja-JP" altLang="ja-JP" dirty="0" smtClean="0"/>
              <a:t>戦死者３０万人</a:t>
            </a:r>
            <a:r>
              <a:rPr lang="ja-JP" altLang="en-US" dirty="0" smtClean="0"/>
              <a:t>のうち</a:t>
            </a:r>
            <a:r>
              <a:rPr lang="ja-JP" altLang="ja-JP" dirty="0" smtClean="0"/>
              <a:t>６割が餓死は</a:t>
            </a:r>
            <a:r>
              <a:rPr lang="ja-JP" altLang="en-US" dirty="0" smtClean="0"/>
              <a:t>、</a:t>
            </a:r>
            <a:r>
              <a:rPr lang="ja-JP" altLang="ja-JP" dirty="0" smtClean="0"/>
              <a:t>異様な事態</a:t>
            </a:r>
            <a:r>
              <a:rPr lang="ja-JP" altLang="en-US" dirty="0" smtClean="0"/>
              <a:t>である。</a:t>
            </a:r>
            <a:endParaRPr lang="ja-JP" altLang="ja-JP" dirty="0" smtClean="0"/>
          </a:p>
          <a:p>
            <a:r>
              <a:rPr lang="ja-JP" altLang="ja-JP" sz="4200" dirty="0" smtClean="0"/>
              <a:t>最後の１年半で９割で死亡</a:t>
            </a:r>
            <a:r>
              <a:rPr lang="ja-JP" altLang="ja-JP" dirty="0" smtClean="0"/>
              <a:t>　　空襲被害には何も賠償されていない</a:t>
            </a:r>
            <a:r>
              <a:rPr lang="ja-JP" altLang="en-US" dirty="0" smtClean="0"/>
              <a:t>ことの</a:t>
            </a:r>
            <a:r>
              <a:rPr lang="ja-JP" altLang="ja-JP" dirty="0" smtClean="0"/>
              <a:t>不公平感</a:t>
            </a:r>
            <a:r>
              <a:rPr lang="ja-JP" altLang="en-US" dirty="0" smtClean="0"/>
              <a:t>が、</a:t>
            </a:r>
            <a:r>
              <a:rPr lang="ja-JP" altLang="ja-JP" dirty="0" smtClean="0"/>
              <a:t>アジア近隣諸国に戦争責任を認めずらい国民感情の原因　</a:t>
            </a:r>
          </a:p>
          <a:p>
            <a:r>
              <a:rPr lang="ja-JP" altLang="ja-JP" dirty="0" smtClean="0"/>
              <a:t>日本の戦意失わせるため住宅地無差別爆撃　</a:t>
            </a:r>
          </a:p>
          <a:p>
            <a:endParaRPr kumimoji="1" lang="ja-JP"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chemeClr val="accent5">
              <a:lumMod val="20000"/>
              <a:lumOff val="80000"/>
            </a:schemeClr>
          </a:solidFill>
          <a:ln>
            <a:solidFill>
              <a:schemeClr val="accent1"/>
            </a:solidFill>
          </a:ln>
        </p:spPr>
        <p:txBody>
          <a:bodyPr/>
          <a:lstStyle/>
          <a:p>
            <a:pPr algn="r"/>
            <a:r>
              <a:rPr kumimoji="1" lang="ja-JP" altLang="en-US" dirty="0" smtClean="0"/>
              <a:t>Ｂ２９空襲</a:t>
            </a:r>
            <a:endParaRPr kumimoji="1" lang="ja-JP"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ＪＢ３５５</a:t>
            </a:r>
            <a:endParaRPr kumimoji="1" lang="ja-JP" altLang="en-US" dirty="0"/>
          </a:p>
        </p:txBody>
      </p:sp>
      <p:sp>
        <p:nvSpPr>
          <p:cNvPr id="3" name="コンテンツ プレースホルダ 2"/>
          <p:cNvSpPr>
            <a:spLocks noGrp="1"/>
          </p:cNvSpPr>
          <p:nvPr>
            <p:ph idx="1"/>
          </p:nvPr>
        </p:nvSpPr>
        <p:spPr>
          <a:xfrm>
            <a:off x="457200" y="2104256"/>
            <a:ext cx="8229600" cy="1684784"/>
          </a:xfrm>
        </p:spPr>
        <p:txBody>
          <a:bodyPr/>
          <a:lstStyle/>
          <a:p>
            <a:r>
              <a:rPr kumimoji="1" lang="en-US" altLang="ja-JP" dirty="0" smtClean="0"/>
              <a:t>1941</a:t>
            </a:r>
            <a:r>
              <a:rPr kumimoji="1" lang="ja-JP" altLang="en-US" dirty="0" smtClean="0"/>
              <a:t>年</a:t>
            </a:r>
            <a:r>
              <a:rPr lang="ja-JP" altLang="en-US" dirty="0" smtClean="0"/>
              <a:t>中国大陸から日本を爆撃する計画について、</a:t>
            </a:r>
            <a:r>
              <a:rPr kumimoji="1" lang="ja-JP" altLang="en-US" dirty="0" smtClean="0"/>
              <a:t>ルーズベルト大統領の決済が下りる　　フライングタイガー等が使用予定であった</a:t>
            </a:r>
            <a:endParaRPr kumimoji="1"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dirty="0" smtClean="0"/>
              <a:t>重慶爆撃</a:t>
            </a:r>
            <a:endParaRPr kumimoji="1" lang="ja-JP" altLang="en-US" dirty="0"/>
          </a:p>
        </p:txBody>
      </p:sp>
      <p:sp>
        <p:nvSpPr>
          <p:cNvPr id="3" name="コンテンツ プレースホルダ 2"/>
          <p:cNvSpPr>
            <a:spLocks noGrp="1"/>
          </p:cNvSpPr>
          <p:nvPr>
            <p:ph idx="1"/>
          </p:nvPr>
        </p:nvSpPr>
        <p:spPr>
          <a:xfrm>
            <a:off x="457200" y="1960240"/>
            <a:ext cx="8229600" cy="820688"/>
          </a:xfrm>
        </p:spPr>
        <p:txBody>
          <a:bodyPr/>
          <a:lstStyle/>
          <a:p>
            <a:r>
              <a:rPr kumimoji="1" lang="ja-JP" altLang="en-US" dirty="0" smtClean="0"/>
              <a:t>中国側発表　</a:t>
            </a:r>
            <a:r>
              <a:rPr kumimoji="1" lang="en-US" altLang="ja-JP" dirty="0" smtClean="0"/>
              <a:t>11800</a:t>
            </a:r>
            <a:r>
              <a:rPr kumimoji="1" lang="ja-JP" altLang="en-US" dirty="0" smtClean="0"/>
              <a:t>人死亡</a:t>
            </a:r>
            <a:endParaRPr kumimoji="1" lang="ja-JP" altLang="en-US" dirty="0"/>
          </a:p>
        </p:txBody>
      </p:sp>
      <p:sp>
        <p:nvSpPr>
          <p:cNvPr id="4" name="コンテンツ プレースホルダ 2"/>
          <p:cNvSpPr txBox="1">
            <a:spLocks/>
          </p:cNvSpPr>
          <p:nvPr/>
        </p:nvSpPr>
        <p:spPr>
          <a:xfrm>
            <a:off x="457200" y="2752328"/>
            <a:ext cx="82296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smtClean="0">
                <a:ln>
                  <a:noFill/>
                </a:ln>
                <a:solidFill>
                  <a:schemeClr val="tx1"/>
                </a:solidFill>
                <a:effectLst/>
                <a:uLnTx/>
                <a:uFillTx/>
                <a:latin typeface="+mn-lt"/>
                <a:ea typeface="+mn-ea"/>
                <a:cs typeface="+mn-cs"/>
              </a:rPr>
              <a:t>敵国首都の一般市民を無差別に爆撃することで相手国を早期降伏に追い込もうとする戦略的爆撃のハシリとして世界中に報道された</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upload.wikimedia.org/wikipedia/commons/6/63/Tokyo_station_disastrous_scene_of_after_Great_Tokyo_Air_Raid.jpg"/>
          <p:cNvPicPr>
            <a:picLocks noChangeAspect="1" noChangeArrowheads="1"/>
          </p:cNvPicPr>
          <p:nvPr/>
        </p:nvPicPr>
        <p:blipFill>
          <a:blip r:embed="rId3" cstate="print"/>
          <a:srcRect/>
          <a:stretch>
            <a:fillRect/>
          </a:stretch>
        </p:blipFill>
        <p:spPr bwMode="auto">
          <a:xfrm>
            <a:off x="899592" y="1700808"/>
            <a:ext cx="7676852" cy="4640011"/>
          </a:xfrm>
          <a:prstGeom prst="rect">
            <a:avLst/>
          </a:prstGeom>
          <a:noFill/>
        </p:spPr>
      </p:pic>
      <p:sp>
        <p:nvSpPr>
          <p:cNvPr id="5" name="正方形/長方形 4"/>
          <p:cNvSpPr/>
          <p:nvPr/>
        </p:nvSpPr>
        <p:spPr>
          <a:xfrm>
            <a:off x="1331640" y="476672"/>
            <a:ext cx="6768752" cy="707886"/>
          </a:xfrm>
          <a:prstGeom prst="rect">
            <a:avLst/>
          </a:prstGeom>
          <a:ln w="38100">
            <a:solidFill>
              <a:schemeClr val="tx1"/>
            </a:solidFill>
          </a:ln>
        </p:spPr>
        <p:txBody>
          <a:bodyPr wrap="square">
            <a:spAutoFit/>
          </a:bodyPr>
          <a:lstStyle/>
          <a:p>
            <a:r>
              <a:rPr lang="ja-JP" altLang="ja-JP" sz="4000" dirty="0" smtClean="0"/>
              <a:t>1945年空襲で焼失した東京駅</a:t>
            </a:r>
            <a:endParaRPr lang="ja-JP" alt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kumimoji="1" lang="ja-JP" altLang="en-US" dirty="0" smtClean="0"/>
              <a:t>東京大空襲　Ｅ４６集束焼夷弾</a:t>
            </a:r>
            <a:endParaRPr kumimoji="1" lang="ja-JP" altLang="en-US" dirty="0"/>
          </a:p>
        </p:txBody>
      </p:sp>
      <p:sp>
        <p:nvSpPr>
          <p:cNvPr id="3" name="コンテンツ プレースホルダ 2"/>
          <p:cNvSpPr>
            <a:spLocks noGrp="1"/>
          </p:cNvSpPr>
          <p:nvPr>
            <p:ph idx="1"/>
          </p:nvPr>
        </p:nvSpPr>
        <p:spPr>
          <a:xfrm>
            <a:off x="457200" y="1600200"/>
            <a:ext cx="8507288" cy="5069160"/>
          </a:xfrm>
        </p:spPr>
        <p:txBody>
          <a:bodyPr>
            <a:normAutofit/>
          </a:bodyPr>
          <a:lstStyle/>
          <a:p>
            <a:r>
              <a:rPr lang="ja-JP" altLang="ja-JP" dirty="0" smtClean="0"/>
              <a:t>第二次世界大戦末期にアメリカ軍により行われた、東京に対する焼夷弾を用いた大規模爆撃</a:t>
            </a:r>
          </a:p>
          <a:p>
            <a:r>
              <a:rPr lang="ja-JP" altLang="ja-JP" dirty="0" smtClean="0"/>
              <a:t>東京は、1944年11月14日以降に106回の空襲</a:t>
            </a:r>
            <a:endParaRPr lang="en-US" altLang="ja-JP" dirty="0" smtClean="0"/>
          </a:p>
          <a:p>
            <a:r>
              <a:rPr lang="ja-JP" altLang="ja-JP" dirty="0" smtClean="0"/>
              <a:t>3月10日、4月13日、4月15日、5月24日、5月25日-26日の5回は大規模</a:t>
            </a:r>
            <a:endParaRPr lang="en-US" altLang="ja-JP" dirty="0" smtClean="0"/>
          </a:p>
          <a:p>
            <a:r>
              <a:rPr lang="ja-JP" altLang="ja-JP" dirty="0" smtClean="0"/>
              <a:t>死者数が10万人以上と著しく多い</a:t>
            </a:r>
            <a:r>
              <a:rPr lang="ja-JP" altLang="ja-JP" b="1" dirty="0" smtClean="0"/>
              <a:t>1945年3月10日の空襲</a:t>
            </a:r>
            <a:r>
              <a:rPr lang="ja-JP" altLang="ja-JP" dirty="0" smtClean="0"/>
              <a:t>。都市部が標的となったため、民間人に大きな被害</a:t>
            </a:r>
          </a:p>
          <a:p>
            <a:endParaRPr kumimoji="1" lang="ja-JP"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0/0a/Tokyo-kushu-hikaku.jpg"/>
          <p:cNvPicPr>
            <a:picLocks noChangeAspect="1" noChangeArrowheads="1"/>
          </p:cNvPicPr>
          <p:nvPr/>
        </p:nvPicPr>
        <p:blipFill>
          <a:blip r:embed="rId3" cstate="print"/>
          <a:srcRect/>
          <a:stretch>
            <a:fillRect/>
          </a:stretch>
        </p:blipFill>
        <p:spPr bwMode="auto">
          <a:xfrm>
            <a:off x="1547564" y="1056853"/>
            <a:ext cx="7200900" cy="53244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thumb/d/db/Tokyo_kushu_1945-3.jpg/200px-Tokyo_kushu_1945-3.jpg">
            <a:hlinkClick r:id="rId3"/>
          </p:cNvPr>
          <p:cNvPicPr>
            <a:picLocks noChangeAspect="1" noChangeArrowheads="1"/>
          </p:cNvPicPr>
          <p:nvPr/>
        </p:nvPicPr>
        <p:blipFill>
          <a:blip r:embed="rId4" cstate="print"/>
          <a:srcRect/>
          <a:stretch>
            <a:fillRect/>
          </a:stretch>
        </p:blipFill>
        <p:spPr bwMode="auto">
          <a:xfrm>
            <a:off x="4211960" y="748951"/>
            <a:ext cx="4713312" cy="3040089"/>
          </a:xfrm>
          <a:prstGeom prst="rect">
            <a:avLst/>
          </a:prstGeom>
          <a:noFill/>
        </p:spPr>
      </p:pic>
      <p:pic>
        <p:nvPicPr>
          <p:cNvPr id="31750" name="Picture 6" descr="http://upload.wikimedia.org/wikipedia/commons/d/d0/Tokyo_kushu_1945-2.jpg"/>
          <p:cNvPicPr>
            <a:picLocks noChangeAspect="1" noChangeArrowheads="1"/>
          </p:cNvPicPr>
          <p:nvPr/>
        </p:nvPicPr>
        <p:blipFill>
          <a:blip r:embed="rId5" cstate="print"/>
          <a:srcRect/>
          <a:stretch>
            <a:fillRect/>
          </a:stretch>
        </p:blipFill>
        <p:spPr bwMode="auto">
          <a:xfrm>
            <a:off x="63501" y="3017273"/>
            <a:ext cx="4436492" cy="3104127"/>
          </a:xfrm>
          <a:prstGeom prst="rect">
            <a:avLst/>
          </a:prstGeom>
          <a:noFill/>
        </p:spPr>
      </p:pic>
      <p:sp>
        <p:nvSpPr>
          <p:cNvPr id="6" name="正方形/長方形 5"/>
          <p:cNvSpPr/>
          <p:nvPr/>
        </p:nvSpPr>
        <p:spPr>
          <a:xfrm>
            <a:off x="4536504" y="5457998"/>
            <a:ext cx="4572000" cy="923330"/>
          </a:xfrm>
          <a:prstGeom prst="rect">
            <a:avLst/>
          </a:prstGeom>
        </p:spPr>
        <p:txBody>
          <a:bodyPr wrap="square">
            <a:spAutoFit/>
          </a:bodyPr>
          <a:lstStyle/>
          <a:p>
            <a:r>
              <a:rPr lang="ja-JP" altLang="ja-JP" dirty="0" smtClean="0"/>
              <a:t>母子と思われる二つの遺体。子供を背負って逃げていたらしく、母親の背中が焦げていない（石川光陽撮影）</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bg2">
                <a:lumMod val="10000"/>
              </a:schemeClr>
            </a:solidFill>
          </a:ln>
        </p:spPr>
        <p:txBody>
          <a:bodyPr/>
          <a:lstStyle/>
          <a:p>
            <a:r>
              <a:rPr lang="ja-JP" altLang="en-US" dirty="0" smtClean="0"/>
              <a:t>サイパン陥落と</a:t>
            </a:r>
            <a:r>
              <a:rPr lang="ja-JP" altLang="ja-JP" dirty="0" smtClean="0"/>
              <a:t>空襲</a:t>
            </a:r>
            <a:r>
              <a:rPr lang="ja-JP" altLang="en-US" dirty="0" smtClean="0"/>
              <a:t>激化</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1942年4月18日に、初めての日本本土空襲が航空母艦を</a:t>
            </a:r>
            <a:r>
              <a:rPr lang="ja-JP" altLang="en-US" dirty="0" smtClean="0"/>
              <a:t>使用</a:t>
            </a:r>
            <a:endParaRPr lang="ja-JP" altLang="ja-JP" dirty="0" smtClean="0"/>
          </a:p>
          <a:p>
            <a:r>
              <a:rPr lang="ja-JP" altLang="ja-JP" dirty="0" smtClean="0">
                <a:solidFill>
                  <a:srgbClr val="FF0000"/>
                </a:solidFill>
              </a:rPr>
              <a:t>ドーリットル空襲後</a:t>
            </a:r>
            <a:r>
              <a:rPr lang="ja-JP" altLang="ja-JP" dirty="0" smtClean="0"/>
              <a:t>、東京への空襲は途絶えていた</a:t>
            </a:r>
            <a:endParaRPr lang="en-US" altLang="ja-JP" dirty="0" smtClean="0"/>
          </a:p>
          <a:p>
            <a:r>
              <a:rPr lang="ja-JP" altLang="ja-JP" dirty="0" smtClean="0"/>
              <a:t>1944年7月に</a:t>
            </a:r>
            <a:r>
              <a:rPr lang="ja-JP" altLang="ja-JP" dirty="0" smtClean="0">
                <a:solidFill>
                  <a:srgbClr val="FF0000"/>
                </a:solidFill>
              </a:rPr>
              <a:t>サイパン島</a:t>
            </a:r>
            <a:r>
              <a:rPr lang="ja-JP" altLang="ja-JP" dirty="0" smtClean="0"/>
              <a:t>などマリアナ諸島をアメリカ軍が制圧すると、東京がB-29爆撃機の攻撃圏内に入った</a:t>
            </a:r>
          </a:p>
          <a:p>
            <a:endParaRPr kumimoji="1" lang="ja-JP"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bg2">
                <a:lumMod val="10000"/>
              </a:schemeClr>
            </a:solidFill>
          </a:ln>
        </p:spPr>
        <p:txBody>
          <a:bodyPr/>
          <a:lstStyle/>
          <a:p>
            <a:r>
              <a:rPr kumimoji="1" lang="ja-JP" altLang="en-US" dirty="0" smtClean="0"/>
              <a:t>軍需拠点⇒民家</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アメリカ軍は1945年2月まで各回70-80機程度を出撃、軍需工場や港湾施設を戦略爆撃</a:t>
            </a:r>
            <a:endParaRPr lang="en-US" altLang="ja-JP" dirty="0" smtClean="0"/>
          </a:p>
          <a:p>
            <a:r>
              <a:rPr lang="ja-JP" altLang="ja-JP" dirty="0" smtClean="0"/>
              <a:t>初期の高々度精密爆撃は失敗が多く、</a:t>
            </a:r>
            <a:endParaRPr lang="en-US" altLang="ja-JP" dirty="0" smtClean="0"/>
          </a:p>
          <a:p>
            <a:r>
              <a:rPr lang="ja-JP" altLang="ja-JP" dirty="0" smtClean="0"/>
              <a:t>カーチス・ルメイ司令官、分散した夜間低空飛行によりレーダー照準爆撃で市街地を目標とする戦術</a:t>
            </a:r>
            <a:endParaRPr lang="en-US" altLang="ja-JP" dirty="0" smtClean="0"/>
          </a:p>
          <a:p>
            <a:r>
              <a:rPr lang="ja-JP" altLang="ja-JP" dirty="0" smtClean="0"/>
              <a:t>カーチス・ルメイに対し</a:t>
            </a:r>
            <a:r>
              <a:rPr lang="ja-JP" altLang="ja-JP" dirty="0" smtClean="0">
                <a:solidFill>
                  <a:srgbClr val="FF0000"/>
                </a:solidFill>
              </a:rPr>
              <a:t>勲一等旭日章</a:t>
            </a:r>
            <a:r>
              <a:rPr lang="ja-JP" altLang="ja-JP" dirty="0" smtClean="0"/>
              <a:t>の叙勲</a:t>
            </a:r>
            <a:r>
              <a:rPr lang="ja-JP" altLang="en-US" dirty="0" smtClean="0"/>
              <a:t>時、</a:t>
            </a:r>
            <a:r>
              <a:rPr lang="ja-JP" altLang="ja-JP" dirty="0" smtClean="0"/>
              <a:t>国会で追及</a:t>
            </a:r>
            <a:r>
              <a:rPr lang="ja-JP" altLang="en-US" dirty="0" smtClean="0"/>
              <a:t>されるも、</a:t>
            </a:r>
            <a:r>
              <a:rPr lang="ja-JP" altLang="ja-JP" dirty="0" smtClean="0"/>
              <a:t>佐藤首相「大国の民とはいつまでもとらわれず」</a:t>
            </a:r>
          </a:p>
          <a:p>
            <a:r>
              <a:rPr lang="ja-JP" altLang="ja-JP" dirty="0" smtClean="0"/>
              <a:t>勲一等の授与は天皇親授が通例だが、昭和天皇はルメイと面会することはなかったという。</a:t>
            </a:r>
          </a:p>
          <a:p>
            <a:endParaRPr lang="en-US" altLang="ja-JP"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solidFill>
          </a:ln>
        </p:spPr>
        <p:txBody>
          <a:bodyPr/>
          <a:lstStyle/>
          <a:p>
            <a:r>
              <a:rPr kumimoji="1" lang="ja-JP" altLang="en-US" dirty="0" smtClean="0"/>
              <a:t>東京大空襲の戦争犯罪性</a:t>
            </a:r>
            <a:endParaRPr kumimoji="1" lang="ja-JP" altLang="en-US" dirty="0"/>
          </a:p>
        </p:txBody>
      </p:sp>
      <p:sp>
        <p:nvSpPr>
          <p:cNvPr id="3" name="コンテンツ プレースホルダ 2"/>
          <p:cNvSpPr>
            <a:spLocks noGrp="1"/>
          </p:cNvSpPr>
          <p:nvPr>
            <p:ph idx="1"/>
          </p:nvPr>
        </p:nvSpPr>
        <p:spPr>
          <a:xfrm>
            <a:off x="179512" y="1600200"/>
            <a:ext cx="8507288" cy="4525963"/>
          </a:xfrm>
        </p:spPr>
        <p:txBody>
          <a:bodyPr>
            <a:normAutofit fontScale="92500" lnSpcReduction="10000"/>
          </a:bodyPr>
          <a:lstStyle/>
          <a:p>
            <a:r>
              <a:rPr lang="ja-JP" altLang="ja-JP" dirty="0" smtClean="0"/>
              <a:t>『NHK特集 東京大空襲』でのNHKの取材で戦争責任についての問いにルメイは勲章を示して 「自分たちが負けていたら、自分は戦犯</a:t>
            </a:r>
            <a:r>
              <a:rPr lang="ja-JP" altLang="en-US" dirty="0" smtClean="0"/>
              <a:t>」</a:t>
            </a:r>
            <a:r>
              <a:rPr lang="ja-JP" altLang="ja-JP" dirty="0" smtClean="0"/>
              <a:t>と述べた。</a:t>
            </a:r>
            <a:endParaRPr lang="en-US" altLang="ja-JP" dirty="0" smtClean="0"/>
          </a:p>
          <a:p>
            <a:r>
              <a:rPr lang="ja-JP" altLang="ja-JP" dirty="0" smtClean="0"/>
              <a:t>前任者ハンセル少将は、高高度からの軍事目標への精密爆撃に拘った故に解任</a:t>
            </a:r>
          </a:p>
          <a:p>
            <a:r>
              <a:rPr lang="ja-JP" altLang="ja-JP" dirty="0" smtClean="0"/>
              <a:t>第2次安倍内閣は東京大空襲についての答弁書閣議決定。「国際法の根底にある基本思想の一つたる人道主義に合致しない」点を強調、「当時の国際法に違反して行われたとは言い切れない」直接的な批判</a:t>
            </a:r>
            <a:r>
              <a:rPr lang="ja-JP" altLang="en-US" dirty="0" smtClean="0"/>
              <a:t>回避</a:t>
            </a:r>
            <a:endParaRPr lang="ja-JP" altLang="ja-JP" dirty="0" smtClean="0"/>
          </a:p>
          <a:p>
            <a:endParaRPr kumimoji="1" lang="ja-JP"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bg2">
                <a:lumMod val="10000"/>
              </a:schemeClr>
            </a:solidFill>
          </a:ln>
        </p:spPr>
        <p:txBody>
          <a:bodyPr/>
          <a:lstStyle/>
          <a:p>
            <a:r>
              <a:rPr lang="ja-JP" altLang="ja-JP" b="1" dirty="0" smtClean="0"/>
              <a:t>被害規模</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sz="3600" dirty="0" smtClean="0"/>
              <a:t>死亡：8万3793人</a:t>
            </a:r>
          </a:p>
          <a:p>
            <a:r>
              <a:rPr lang="ja-JP" altLang="ja-JP" sz="3600" dirty="0" smtClean="0"/>
              <a:t>負傷者：4万918人</a:t>
            </a:r>
          </a:p>
          <a:p>
            <a:r>
              <a:rPr lang="ja-JP" altLang="ja-JP" sz="3600" dirty="0" smtClean="0"/>
              <a:t>被災者：100万8005人</a:t>
            </a:r>
          </a:p>
          <a:p>
            <a:r>
              <a:rPr lang="ja-JP" altLang="ja-JP" sz="3600" dirty="0" smtClean="0"/>
              <a:t>被災家屋：26万8358戸</a:t>
            </a:r>
          </a:p>
          <a:p>
            <a:r>
              <a:rPr lang="ja-JP" altLang="ja-JP" sz="3600" dirty="0" smtClean="0"/>
              <a:t>民間団体や新聞社の調査では死亡・行方不明者は10万人以上と言われており、単独の空襲による犠牲者数は</a:t>
            </a:r>
            <a:r>
              <a:rPr lang="ja-JP" altLang="ja-JP" sz="3600" b="1" dirty="0" smtClean="0"/>
              <a:t>世界史上最大</a:t>
            </a:r>
            <a:r>
              <a:rPr lang="ja-JP" altLang="ja-JP" sz="3600" dirty="0" smtClean="0"/>
              <a:t>である。</a:t>
            </a:r>
          </a:p>
          <a:p>
            <a:endParaRPr kumimoji="1" lang="ja-JP" altLang="en-US" sz="3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3255119"/>
            <a:ext cx="7772400" cy="1470025"/>
          </a:xfrm>
          <a:solidFill>
            <a:srgbClr val="FFFF00"/>
          </a:solidFill>
          <a:ln w="19050">
            <a:solidFill>
              <a:schemeClr val="tx1"/>
            </a:solidFill>
          </a:ln>
        </p:spPr>
        <p:txBody>
          <a:bodyPr/>
          <a:lstStyle/>
          <a:p>
            <a:pPr algn="l"/>
            <a:r>
              <a:rPr kumimoji="1" lang="ja-JP" altLang="en-US" dirty="0" smtClean="0"/>
              <a:t>戦災復興</a:t>
            </a:r>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ja-JP" b="1" dirty="0" smtClean="0"/>
              <a:t>戦災復興都市計画</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b="1" dirty="0" smtClean="0"/>
              <a:t>戦災復興都市計画</a:t>
            </a:r>
            <a:r>
              <a:rPr lang="ja-JP" altLang="ja-JP" dirty="0" smtClean="0"/>
              <a:t>は、太平洋戦争後の日本において空襲を受けて破壊された都市の復興のため、戦災復興土地区画整理事業によって進められた都市計画</a:t>
            </a:r>
          </a:p>
          <a:p>
            <a:r>
              <a:rPr lang="ja-JP" altLang="ja-JP" dirty="0" smtClean="0"/>
              <a:t>空襲で破壊された都市の復興のために策定された。書籍等では単に「</a:t>
            </a:r>
            <a:r>
              <a:rPr lang="ja-JP" altLang="ja-JP" b="1" dirty="0" smtClean="0"/>
              <a:t>戦災復興</a:t>
            </a:r>
            <a:r>
              <a:rPr lang="ja-JP" altLang="ja-JP" dirty="0" smtClean="0"/>
              <a:t>」や「</a:t>
            </a:r>
            <a:r>
              <a:rPr lang="ja-JP" altLang="ja-JP" b="1" dirty="0" smtClean="0"/>
              <a:t>戦災復興計画</a:t>
            </a:r>
            <a:r>
              <a:rPr lang="ja-JP" altLang="ja-JP" dirty="0" smtClean="0"/>
              <a:t>」などと呼ばれることもあるが、「戦災復興都市計画の促進について」（昭和24年10月4日 閣議決定）及び「戦災復興都市計画の再検討に関する基本方針」（昭和24年6月24日　閣議決定）を踏まえ、戦災復興都市計画</a:t>
            </a:r>
          </a:p>
          <a:p>
            <a:endParaRPr kumimoji="1" lang="ja-JP"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600200"/>
            <a:ext cx="8686800" cy="5257800"/>
          </a:xfrm>
        </p:spPr>
        <p:txBody>
          <a:bodyPr>
            <a:normAutofit fontScale="77500" lnSpcReduction="20000"/>
          </a:bodyPr>
          <a:lstStyle/>
          <a:p>
            <a:r>
              <a:rPr lang="ja-JP" altLang="ja-JP" dirty="0" smtClean="0"/>
              <a:t>戦前の日本は、大都市都心部でも木造建築物を主体として市街が構成され、不燃化が</a:t>
            </a:r>
            <a:r>
              <a:rPr lang="ja-JP" altLang="ja-JP" b="1" dirty="0" smtClean="0">
                <a:solidFill>
                  <a:srgbClr val="FF0000"/>
                </a:solidFill>
              </a:rPr>
              <a:t>非常に立ち遅れていた</a:t>
            </a:r>
            <a:r>
              <a:rPr lang="ja-JP" altLang="ja-JP" dirty="0" smtClean="0"/>
              <a:t>。</a:t>
            </a:r>
            <a:endParaRPr lang="en-US" altLang="ja-JP" dirty="0" smtClean="0"/>
          </a:p>
          <a:p>
            <a:pPr>
              <a:buNone/>
            </a:pPr>
            <a:r>
              <a:rPr lang="ja-JP" altLang="en-US" dirty="0" smtClean="0"/>
              <a:t>　</a:t>
            </a:r>
            <a:r>
              <a:rPr lang="ja-JP" altLang="en-US" b="1" dirty="0" smtClean="0">
                <a:solidFill>
                  <a:srgbClr val="FF0000"/>
                </a:solidFill>
              </a:rPr>
              <a:t>（ベニスのような超優良観光資源になっていたかもしれない）</a:t>
            </a:r>
            <a:endParaRPr lang="en-US" altLang="ja-JP" b="1" dirty="0" smtClean="0">
              <a:solidFill>
                <a:srgbClr val="FF0000"/>
              </a:solidFill>
            </a:endParaRPr>
          </a:p>
          <a:p>
            <a:r>
              <a:rPr lang="ja-JP" altLang="ja-JP" dirty="0" smtClean="0"/>
              <a:t>アメリカ軍は「木と紙でできた」日本家屋が密集する都市への攻撃方法として、焼夷弾による空襲を採用</a:t>
            </a:r>
            <a:endParaRPr lang="en-US" altLang="ja-JP" dirty="0" smtClean="0"/>
          </a:p>
          <a:p>
            <a:r>
              <a:rPr lang="ja-JP" altLang="ja-JP" dirty="0" smtClean="0"/>
              <a:t>内務省では、終戦直後から戦災地の復興について検討を開始したが、戦災復興を強力に進めるには、関連部署をまとめて事業を一元的に推進する新たな機構が必要だと考えられ、1945年（昭和20年）11月に</a:t>
            </a:r>
            <a:r>
              <a:rPr lang="ja-JP" altLang="ja-JP" b="1" dirty="0" smtClean="0">
                <a:solidFill>
                  <a:srgbClr val="FF0000"/>
                </a:solidFill>
              </a:rPr>
              <a:t>「戦災復興院</a:t>
            </a:r>
            <a:r>
              <a:rPr lang="ja-JP" altLang="ja-JP" dirty="0" smtClean="0"/>
              <a:t>」が発足した。</a:t>
            </a:r>
          </a:p>
          <a:p>
            <a:r>
              <a:rPr lang="ja-JP" altLang="ja-JP" dirty="0" smtClean="0"/>
              <a:t>戦災復興院は「戦災復興計画基本方針」を閣議決定。こうして</a:t>
            </a:r>
            <a:r>
              <a:rPr lang="ja-JP" altLang="ja-JP" b="1" dirty="0" smtClean="0">
                <a:solidFill>
                  <a:srgbClr val="FF0000"/>
                </a:solidFill>
              </a:rPr>
              <a:t>特別都市計画法</a:t>
            </a:r>
            <a:r>
              <a:rPr lang="ja-JP" altLang="ja-JP" dirty="0" smtClean="0"/>
              <a:t>が制定、各都市で土地区画整理事業による復興計画に取り組まれた。全国の戦災115都市で、当初は合計で約600平方キロが区画整理の対象に予定</a:t>
            </a:r>
          </a:p>
          <a:p>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a:t>
            </a:r>
            <a:r>
              <a:rPr kumimoji="1" lang="ja-JP" altLang="en-US" dirty="0" smtClean="0"/>
              <a:t>年後の東京　</a:t>
            </a:r>
            <a:r>
              <a:rPr kumimoji="1" lang="en-US" altLang="ja-JP" dirty="0" smtClean="0"/>
              <a:t>1946</a:t>
            </a:r>
            <a:r>
              <a:rPr kumimoji="1" lang="ja-JP" altLang="en-US" dirty="0" smtClean="0"/>
              <a:t>年</a:t>
            </a:r>
            <a:endParaRPr kumimoji="1" lang="ja-JP" altLang="en-US" dirty="0"/>
          </a:p>
        </p:txBody>
      </p:sp>
      <p:sp>
        <p:nvSpPr>
          <p:cNvPr id="3" name="コンテンツ プレースホルダ 2"/>
          <p:cNvSpPr>
            <a:spLocks noGrp="1"/>
          </p:cNvSpPr>
          <p:nvPr>
            <p:ph idx="1"/>
          </p:nvPr>
        </p:nvSpPr>
        <p:spPr/>
        <p:txBody>
          <a:bodyPr/>
          <a:lstStyle/>
          <a:p>
            <a:pPr lvl="0"/>
            <a:r>
              <a:rPr lang="en-US" altLang="ja-JP" u="sng" dirty="0">
                <a:hlinkClick r:id="rId3"/>
              </a:rPr>
              <a:t>https://www.youtube.com/watch?v=1wGdpEds6nU</a:t>
            </a:r>
            <a:endParaRPr lang="ja-JP" altLang="ja-JP" dirty="0"/>
          </a:p>
          <a:p>
            <a:endParaRPr kumimoji="1" lang="ja-JP" altLang="en-US" dirty="0"/>
          </a:p>
        </p:txBody>
      </p:sp>
    </p:spTree>
    <p:extLst>
      <p:ext uri="{BB962C8B-B14F-4D97-AF65-F5344CB8AC3E}">
        <p14:creationId xmlns:p14="http://schemas.microsoft.com/office/powerpoint/2010/main" val="3307728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lang="ja-JP" altLang="ja-JP" dirty="0" smtClean="0"/>
              <a:t>予定通りの予算を確保できない。過去に土地区画整理を実施した地区を除外、関東大震災後に復興計画が実施された東京都が除外され</a:t>
            </a:r>
          </a:p>
          <a:p>
            <a:r>
              <a:rPr lang="ja-JP" altLang="ja-JP" dirty="0" smtClean="0"/>
              <a:t>土地区画整理事業は、最終年度とされていた1954年（昭和29年）度に至ってもまだ完了の見込みが立たなかった。</a:t>
            </a:r>
          </a:p>
          <a:p>
            <a:r>
              <a:rPr lang="ja-JP" altLang="ja-JP" dirty="0" smtClean="0"/>
              <a:t>全体的には、大都市よりも中小都市の方が事業が順調に進んだが、大都市でも仙台市、名古屋市、神戸市、広島市などのように都市計画関係者の努力や市民の理解により当初の計画に近い形で実現された</a:t>
            </a:r>
            <a:endParaRPr lang="en-US" altLang="ja-JP"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bg2">
                <a:lumMod val="10000"/>
              </a:schemeClr>
            </a:solidFill>
          </a:ln>
        </p:spPr>
        <p:txBody>
          <a:bodyPr/>
          <a:lstStyle/>
          <a:p>
            <a:r>
              <a:rPr lang="ja-JP" altLang="ja-JP" dirty="0" smtClean="0"/>
              <a:t>日本の都市計画制度</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明治時代の銀座煉瓦街や市区改正計画から始まった</a:t>
            </a:r>
            <a:endParaRPr lang="en-US" altLang="ja-JP" dirty="0" smtClean="0"/>
          </a:p>
          <a:p>
            <a:r>
              <a:rPr lang="ja-JP" altLang="ja-JP" dirty="0" smtClean="0"/>
              <a:t>関東大震災を受け、大きく展開。帝都復興院によって策定された帝都復興計画では、土地区画整理事業による被災区域の面的整備が実施、都市計画に新しいページ</a:t>
            </a:r>
          </a:p>
          <a:p>
            <a:r>
              <a:rPr lang="ja-JP" altLang="ja-JP" dirty="0" smtClean="0"/>
              <a:t>日本全国の主要都市が太平洋戦争の空襲により焦土。空襲被害は、215都市、面積64500haに及び、日本の主要都市は壊滅的な打撃</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a:bodyPr>
          <a:lstStyle/>
          <a:p>
            <a:r>
              <a:rPr lang="ja-JP" altLang="ja-JP" dirty="0" smtClean="0"/>
              <a:t>戦災復興院総裁小林一三は、地方自治の観点から、戦災復興事業を国の事業として執行することを認めず、自治体執行を強く主張した。五大都市も市施行になり、予算配分も東京一極集中を避けようと地方都市に優先して配分</a:t>
            </a:r>
            <a:endParaRPr lang="en-US" altLang="ja-JP" dirty="0" smtClean="0"/>
          </a:p>
          <a:p>
            <a:r>
              <a:rPr lang="ja-JP" altLang="ja-JP" dirty="0" smtClean="0"/>
              <a:t>越澤明は「小林の地方自治の主張は理念としては正しいのだが、自治体の首長や地方議会が都市復興にあまり熱心でない場合は問題が生ずる。」と指摘</a:t>
            </a:r>
            <a:endParaRPr lang="en-US" altLang="ja-JP"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ja-JP" dirty="0" smtClean="0"/>
              <a:t>仙台市、名古屋市、神戸市、広島市といった都市では市長や都市計画関係者の努力により、当初の計画に近い形で復興を成し遂げることができた。名古屋市の久屋大通や広島市の平和大通りといった100m道路、仙台市の青葉通りのケヤキ並木などである。これらは都市計画が都市の魅力を向上させた好例</a:t>
            </a:r>
            <a:endParaRPr lang="en-US" altLang="ja-JP" dirty="0" smtClean="0"/>
          </a:p>
          <a:p>
            <a:r>
              <a:rPr lang="ja-JP" altLang="ja-JP" dirty="0" smtClean="0">
                <a:solidFill>
                  <a:srgbClr val="FF0000"/>
                </a:solidFill>
              </a:rPr>
              <a:t>これらの都市では復興インフラが観光資源となることも多い</a:t>
            </a:r>
            <a:r>
              <a:rPr lang="ja-JP" altLang="en-US" dirty="0" smtClean="0">
                <a:solidFill>
                  <a:srgbClr val="FF0000"/>
                </a:solidFill>
              </a:rPr>
              <a:t>？</a:t>
            </a:r>
            <a:endParaRPr lang="en-US" altLang="ja-JP" dirty="0" smtClean="0">
              <a:solidFill>
                <a:srgbClr val="FF0000"/>
              </a:solidFill>
            </a:endParaRPr>
          </a:p>
          <a:p>
            <a:r>
              <a:rPr lang="ja-JP" altLang="ja-JP" dirty="0" smtClean="0"/>
              <a:t>都市計画や交通計画の学者・関係者等の意見では、計画を実現できなかった多くの都市には広い道路が無いためモータリゼーションに対応できず、高度経済成長期以降に交通渋滞や防災上の問題を抱えることとなったとしている。</a:t>
            </a:r>
            <a:endParaRPr kumimoji="1" lang="ja-JP"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bg2">
                <a:lumMod val="10000"/>
              </a:schemeClr>
            </a:solidFill>
          </a:ln>
        </p:spPr>
        <p:txBody>
          <a:bodyPr/>
          <a:lstStyle/>
          <a:p>
            <a:r>
              <a:rPr kumimoji="1" lang="ja-JP" altLang="en-US" dirty="0" smtClean="0"/>
              <a:t>没個性の都市計画</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ja-JP" dirty="0" smtClean="0"/>
              <a:t>県庁所在地クラスの地方都市の多くで見られる</a:t>
            </a:r>
            <a:endParaRPr lang="en-US" altLang="ja-JP" dirty="0" smtClean="0"/>
          </a:p>
          <a:p>
            <a:r>
              <a:rPr lang="ja-JP" altLang="ja-JP" dirty="0" smtClean="0"/>
              <a:t>中心部の駅前に中小規模の駅前広場があり、そこから30～50mの道路が真っ直ぐ延び、他の道路はその広い道路を基準に碁盤の目に近い形で配置</a:t>
            </a:r>
            <a:endParaRPr lang="en-US" altLang="ja-JP" dirty="0" smtClean="0"/>
          </a:p>
          <a:p>
            <a:r>
              <a:rPr lang="ja-JP" altLang="ja-JP" dirty="0" smtClean="0"/>
              <a:t>戦前に耕地整理等を行われていない都市の多くで戦災復興によって造られることになったため、その意味で戦災復興が戦後日本の地方都市像までをも形成した</a:t>
            </a:r>
            <a:endParaRPr kumimoji="1" lang="ja-JP"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solidFill>
                  <a:srgbClr val="FF0000"/>
                </a:solidFill>
              </a:rPr>
              <a:t>ヨーロッパ</a:t>
            </a:r>
            <a:r>
              <a:rPr lang="ja-JP" altLang="ja-JP" dirty="0" smtClean="0"/>
              <a:t>などでは第一次世界大戦後の戦後復興と第二次世界大戦後のそれとで</a:t>
            </a:r>
            <a:r>
              <a:rPr lang="ja-JP" altLang="ja-JP" dirty="0" smtClean="0">
                <a:solidFill>
                  <a:srgbClr val="FF0000"/>
                </a:solidFill>
              </a:rPr>
              <a:t>復興事業の技術が進歩</a:t>
            </a:r>
            <a:endParaRPr lang="en-US" altLang="ja-JP" dirty="0" smtClean="0">
              <a:solidFill>
                <a:srgbClr val="FF0000"/>
              </a:solidFill>
            </a:endParaRPr>
          </a:p>
          <a:p>
            <a:r>
              <a:rPr lang="ja-JP" altLang="ja-JP" dirty="0" smtClean="0"/>
              <a:t>日本ではほとんど復興技術の変化が見られ</a:t>
            </a:r>
            <a:r>
              <a:rPr lang="ja-JP" altLang="en-US" dirty="0" smtClean="0"/>
              <a:t>ず</a:t>
            </a:r>
            <a:endParaRPr lang="en-US" altLang="ja-JP" dirty="0" smtClean="0"/>
          </a:p>
          <a:p>
            <a:r>
              <a:rPr lang="ja-JP" altLang="ja-JP" dirty="0" smtClean="0"/>
              <a:t>イギリスでは1947年に制定した都市計画法で開発権の国への帰属を規定する画期的な制度を提案し、その後、保守党と労働党の政権交代により土地政策に変化はあるものの、開発を行うには許可が要るとの原則が残された。</a:t>
            </a:r>
            <a:endParaRPr lang="en-US" altLang="ja-JP" dirty="0" smtClean="0"/>
          </a:p>
          <a:p>
            <a:r>
              <a:rPr lang="ja-JP" altLang="ja-JP" dirty="0" smtClean="0"/>
              <a:t>日本では土地政策に対する本格的な制度改革は行われなかった。</a:t>
            </a:r>
            <a:endParaRPr kumimoji="1" lang="ja-JP"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dirty="0" smtClean="0"/>
              <a:t>戦災復興事業の遅れで駅前では闇市が並び、人口も急増。1949年（昭和24年）、ドッジ・ラインの結果、戦災復興事業の見直しが図られる。</a:t>
            </a:r>
            <a:endParaRPr lang="en-US" altLang="ja-JP" dirty="0" smtClean="0"/>
          </a:p>
          <a:p>
            <a:r>
              <a:rPr lang="ja-JP" altLang="ja-JP" dirty="0" smtClean="0"/>
              <a:t>駅前周辺（それも一部）を除き区画整理は中止、広幅員街路や公園緑地は大部分が計画廃止になる。JR高円寺駅前広場、建物疎開跡地の渋谷宮下公園などは、実現した数少ない事例。</a:t>
            </a:r>
            <a:endParaRPr lang="en-US" altLang="ja-JP" dirty="0" smtClean="0"/>
          </a:p>
          <a:p>
            <a:r>
              <a:rPr lang="ja-JP" altLang="ja-JP" dirty="0" smtClean="0"/>
              <a:t>「商店街の復興こそ東京の復興につながる」と考え、歌舞伎町や麻布十番等は新宿や池袋などの副都心部と同等の扱いを受けて、区画整理が最優先</a:t>
            </a:r>
            <a:endParaRPr lang="en-US" altLang="ja-JP"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瓦礫処理</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85000" lnSpcReduction="10000"/>
          </a:bodyPr>
          <a:lstStyle/>
          <a:p>
            <a:r>
              <a:rPr lang="ja-JP" altLang="ja-JP" dirty="0" smtClean="0"/>
              <a:t>GHQからの指示により、都は大量の瓦礫処理を費用をかけずに実施するという難題</a:t>
            </a:r>
            <a:endParaRPr lang="en-US" altLang="ja-JP" dirty="0" smtClean="0"/>
          </a:p>
          <a:p>
            <a:r>
              <a:rPr lang="ja-JP" altLang="ja-JP" dirty="0" smtClean="0"/>
              <a:t>区画整理を実施しないことになった都心部では大量のガラ処理に苦慮し、苦肉の方策として都心に点在する濠・小河川を瓦礫で埋め立ててできた土地を民間に売却する方法を考案し実行</a:t>
            </a:r>
            <a:endParaRPr lang="en-US" altLang="ja-JP" dirty="0" smtClean="0"/>
          </a:p>
          <a:p>
            <a:r>
              <a:rPr lang="ja-JP" altLang="ja-JP" dirty="0" smtClean="0"/>
              <a:t>こうして江戸以来の東京の水空間が大量に失われた</a:t>
            </a:r>
            <a:endParaRPr lang="en-US" altLang="ja-JP" dirty="0" smtClean="0"/>
          </a:p>
          <a:p>
            <a:r>
              <a:rPr lang="ja-JP" altLang="ja-JP" dirty="0" smtClean="0"/>
              <a:t>外堀通のように公有地として残された箇所は極めて少なく、上智大学グランドである四谷の真田濠のようにオープンスペース的な使用方法はほかになく、大部分の埋め立て箇所には建物が建っている</a:t>
            </a:r>
            <a:endParaRPr lang="en-US" altLang="ja-JP"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xfrm>
            <a:off x="457200" y="1600200"/>
            <a:ext cx="8229600" cy="4997152"/>
          </a:xfrm>
        </p:spPr>
        <p:txBody>
          <a:bodyPr>
            <a:normAutofit fontScale="92500" lnSpcReduction="10000"/>
          </a:bodyPr>
          <a:lstStyle/>
          <a:p>
            <a:r>
              <a:rPr lang="ja-JP" altLang="ja-JP" dirty="0" smtClean="0"/>
              <a:t>GHQから美観上の問題から東京の露店を全部路上から消すように命令が下る。</a:t>
            </a:r>
            <a:endParaRPr lang="en-US" altLang="ja-JP" dirty="0" smtClean="0"/>
          </a:p>
          <a:p>
            <a:r>
              <a:rPr lang="ja-JP" altLang="ja-JP" dirty="0" smtClean="0"/>
              <a:t>しぶちか</a:t>
            </a:r>
            <a:r>
              <a:rPr lang="ja-JP" altLang="ja-JP" dirty="0" err="1" smtClean="0"/>
              <a:t>や</a:t>
            </a:r>
            <a:r>
              <a:rPr lang="ja-JP" altLang="ja-JP" dirty="0" smtClean="0"/>
              <a:t>上野公園下の石垣を利用することになる。駅前の闇市の処理は1946年以降何度も行われている。取締りの対象は「第三国人」と当時の新聞などに書きたてられているがこうしたバラック類は復興事業の都市計画街路用などの空間として暫定使用が黙認されていく。</a:t>
            </a:r>
            <a:endParaRPr lang="en-US" altLang="ja-JP" dirty="0" smtClean="0"/>
          </a:p>
          <a:p>
            <a:r>
              <a:rPr lang="ja-JP" altLang="ja-JP" dirty="0" smtClean="0"/>
              <a:t>そしてこのような駅前利用形態、店舗兼居住空間について後年の都市改造、都市再開発の際のターゲットとなる。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なお、当時東京都にも都市計画の財源はあったのであるが、そうした都市計画税を都市計画事業には使用せずにほかに流用していたため、1948年のシャウプ勧告による税制改革の際に利用していない特別税として廃止されてしまう。</a:t>
            </a:r>
            <a:endParaRPr lang="en-US" altLang="ja-JP" dirty="0" smtClean="0"/>
          </a:p>
          <a:p>
            <a:r>
              <a:rPr lang="ja-JP" altLang="ja-JP" dirty="0" smtClean="0"/>
              <a:t>その結果東京の都市計画事業は完全に頓挫することになる。そのため1952年に財政が逼迫した際に途中まで区画整理事業が進んでいた名古屋等はそのまま予算をつけて事業を継続したが、ほとんど事業着手されていなかった東京は当然予算がカットされて整備着手した事業も未整備のまま残された。</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accent1"/>
            </a:solidFill>
          </a:ln>
        </p:spPr>
        <p:txBody>
          <a:bodyPr/>
          <a:lstStyle/>
          <a:p>
            <a:r>
              <a:rPr kumimoji="1" lang="ja-JP" altLang="en-US" dirty="0" smtClean="0"/>
              <a:t>関東大震災</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a:bodyPr>
          <a:lstStyle/>
          <a:p>
            <a:r>
              <a:rPr lang="ja-JP" altLang="ja-JP" sz="3600" dirty="0" smtClean="0"/>
              <a:t>1923年9月1日神奈川県相模湾北西沖80kmを震源</a:t>
            </a:r>
            <a:r>
              <a:rPr lang="ja-JP" altLang="en-US" sz="3600" dirty="0" smtClean="0"/>
              <a:t>　</a:t>
            </a:r>
            <a:r>
              <a:rPr lang="ja-JP" altLang="ja-JP" sz="3600" dirty="0" smtClean="0"/>
              <a:t>マグニチュード7.9</a:t>
            </a:r>
          </a:p>
          <a:p>
            <a:r>
              <a:rPr lang="ja-JP" altLang="ja-JP" sz="3600" dirty="0" smtClean="0"/>
              <a:t>190万人が被災、10万5千人余が死亡</a:t>
            </a:r>
            <a:r>
              <a:rPr lang="ja-JP" altLang="en-US" sz="3600" dirty="0" smtClean="0"/>
              <a:t>・</a:t>
            </a:r>
            <a:r>
              <a:rPr lang="ja-JP" altLang="ja-JP" sz="3600" dirty="0" smtClean="0"/>
              <a:t>行方不明</a:t>
            </a:r>
            <a:r>
              <a:rPr lang="ja-JP" altLang="en-US" sz="3600" dirty="0" smtClean="0"/>
              <a:t>　</a:t>
            </a:r>
            <a:r>
              <a:rPr lang="ja-JP" altLang="ja-JP" sz="3600" dirty="0" smtClean="0"/>
              <a:t>全壊が10万9千余棟、全焼が21万2</a:t>
            </a:r>
            <a:r>
              <a:rPr lang="ja-JP" altLang="en-US" sz="3600" dirty="0" smtClean="0"/>
              <a:t>千</a:t>
            </a:r>
            <a:r>
              <a:rPr lang="ja-JP" altLang="ja-JP" sz="3600" dirty="0" smtClean="0"/>
              <a:t>余棟</a:t>
            </a:r>
            <a:endParaRPr lang="en-US" altLang="ja-JP" sz="3600" dirty="0" smtClean="0"/>
          </a:p>
          <a:p>
            <a:r>
              <a:rPr lang="ja-JP" altLang="ja-JP" sz="3600" b="1" dirty="0" smtClean="0"/>
              <a:t>朝鮮人暴動に関する事件と流言</a:t>
            </a:r>
            <a:r>
              <a:rPr lang="ja-JP" altLang="en-US" sz="3600" b="1" dirty="0" smtClean="0"/>
              <a:t>、</a:t>
            </a:r>
            <a:r>
              <a:rPr lang="ja-JP" altLang="ja-JP" sz="3600" dirty="0" smtClean="0"/>
              <a:t>自警団との衝突</a:t>
            </a:r>
            <a:endParaRPr kumimoji="1" lang="ja-JP" alt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7/Desolution_of_Nihonbashi_and_Kanda_after_Kanto_Earthquake.jpg/700px-Desolution_of_Nihonbashi_and_Kanda_after_Kanto_Earthquake.jpg">
            <a:hlinkClick r:id="rId3"/>
          </p:cNvPr>
          <p:cNvPicPr>
            <a:picLocks noChangeAspect="1" noChangeArrowheads="1"/>
          </p:cNvPicPr>
          <p:nvPr/>
        </p:nvPicPr>
        <p:blipFill>
          <a:blip r:embed="rId4" cstate="print"/>
          <a:srcRect/>
          <a:stretch>
            <a:fillRect/>
          </a:stretch>
        </p:blipFill>
        <p:spPr bwMode="auto">
          <a:xfrm>
            <a:off x="-108520" y="2034157"/>
            <a:ext cx="9285971" cy="2042915"/>
          </a:xfrm>
          <a:prstGeom prst="rect">
            <a:avLst/>
          </a:prstGeom>
          <a:noFill/>
        </p:spPr>
      </p:pic>
      <p:sp>
        <p:nvSpPr>
          <p:cNvPr id="5" name="正方形/長方形 4"/>
          <p:cNvSpPr/>
          <p:nvPr/>
        </p:nvSpPr>
        <p:spPr>
          <a:xfrm>
            <a:off x="2286000" y="4510861"/>
            <a:ext cx="4572000" cy="646331"/>
          </a:xfrm>
          <a:prstGeom prst="rect">
            <a:avLst/>
          </a:prstGeom>
        </p:spPr>
        <p:txBody>
          <a:bodyPr>
            <a:spAutoFit/>
          </a:bodyPr>
          <a:lstStyle/>
          <a:p>
            <a:r>
              <a:rPr lang="ja-JP" altLang="ja-JP" dirty="0" smtClean="0"/>
              <a:t>京橋の第一相互ビルヂング屋上より見た日本橋及神田方面の惨状</a:t>
            </a:r>
            <a:endParaRPr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b="1" dirty="0" smtClean="0"/>
              <a:t>宝永大噴火</a:t>
            </a:r>
            <a:r>
              <a:rPr lang="ja-JP" altLang="en-US" b="1" dirty="0" smtClean="0"/>
              <a:t>（</a:t>
            </a:r>
            <a:r>
              <a:rPr kumimoji="1" lang="ja-JP" altLang="en-US" dirty="0" smtClean="0"/>
              <a:t>富士山噴火）</a:t>
            </a:r>
            <a:r>
              <a:rPr kumimoji="1" lang="en-US" altLang="ja-JP" dirty="0" smtClean="0"/>
              <a:t/>
            </a:r>
            <a:br>
              <a:rPr kumimoji="1" lang="en-US" altLang="ja-JP" dirty="0" smtClean="0"/>
            </a:br>
            <a:r>
              <a:rPr lang="ja-JP" altLang="ja-JP" dirty="0" smtClean="0"/>
              <a:t>江戸時代中期の1707年</a:t>
            </a:r>
            <a:endParaRPr kumimoji="1" lang="ja-JP" altLang="en-US" dirty="0"/>
          </a:p>
        </p:txBody>
      </p:sp>
      <p:sp>
        <p:nvSpPr>
          <p:cNvPr id="3" name="コンテンツ プレースホルダ 2"/>
          <p:cNvSpPr>
            <a:spLocks noGrp="1"/>
          </p:cNvSpPr>
          <p:nvPr>
            <p:ph idx="1"/>
          </p:nvPr>
        </p:nvSpPr>
        <p:spPr>
          <a:xfrm>
            <a:off x="179512" y="1600200"/>
            <a:ext cx="8712968" cy="5069160"/>
          </a:xfrm>
        </p:spPr>
        <p:txBody>
          <a:bodyPr>
            <a:normAutofit fontScale="92500" lnSpcReduction="20000"/>
          </a:bodyPr>
          <a:lstStyle/>
          <a:p>
            <a:r>
              <a:rPr lang="ja-JP" altLang="ja-JP" dirty="0" smtClean="0"/>
              <a:t>100 km離れた江戸にも火山灰</a:t>
            </a:r>
            <a:r>
              <a:rPr lang="ja-JP" altLang="en-US" dirty="0" smtClean="0"/>
              <a:t>堆積</a:t>
            </a:r>
            <a:r>
              <a:rPr lang="ja-JP" altLang="ja-JP" dirty="0" smtClean="0"/>
              <a:t>。溶岩の流下はない</a:t>
            </a:r>
            <a:endParaRPr lang="en-US" altLang="ja-JP" dirty="0" smtClean="0"/>
          </a:p>
          <a:p>
            <a:r>
              <a:rPr lang="ja-JP" altLang="ja-JP" dirty="0" smtClean="0"/>
              <a:t>火山灰は当時の文書によれば5〜10cm。東大本郷キャンパスの発掘調査では薄い白い灰の上に、黒い火山灰が約2cm積もっていることが確認。この降灰は強風のたびに細かい塵となって長く江戸市民を苦しめ、多数の住民が呼吸器疾患に悩まされた。</a:t>
            </a:r>
            <a:endParaRPr lang="en-US" altLang="ja-JP" dirty="0" smtClean="0"/>
          </a:p>
          <a:p>
            <a:r>
              <a:rPr lang="ja-JP" altLang="ja-JP" dirty="0" smtClean="0"/>
              <a:t>一時的に鉄道・空港が</a:t>
            </a:r>
            <a:r>
              <a:rPr lang="ja-JP" altLang="en-US" dirty="0" smtClean="0"/>
              <a:t>不使用</a:t>
            </a:r>
            <a:r>
              <a:rPr lang="ja-JP" altLang="ja-JP" dirty="0" smtClean="0"/>
              <a:t>、雨天は道路不通や停電。長期にわたって呼吸器に障害を起す人が出る</a:t>
            </a:r>
            <a:endParaRPr lang="en-US" altLang="ja-JP" dirty="0" smtClean="0"/>
          </a:p>
          <a:p>
            <a:r>
              <a:rPr lang="ja-JP" altLang="ja-JP" dirty="0" smtClean="0"/>
              <a:t>細かい灰はどこにでも侵入するため、電気製品や電子機器の故障の原因となると推定</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降灰可能性マップ</a:t>
            </a:r>
            <a:endParaRPr kumimoji="1" lang="ja-JP" altLang="en-US" dirty="0"/>
          </a:p>
        </p:txBody>
      </p:sp>
      <p:pic>
        <p:nvPicPr>
          <p:cNvPr id="39938" name="Picture 2" descr="http://upload.wikimedia.org/wikipedia/commons/0/08/Predicative_map_of_Mt.Fuji_volcanic-ash-fall.jpg"/>
          <p:cNvPicPr>
            <a:picLocks noChangeAspect="1" noChangeArrowheads="1"/>
          </p:cNvPicPr>
          <p:nvPr/>
        </p:nvPicPr>
        <p:blipFill>
          <a:blip r:embed="rId3" cstate="print"/>
          <a:srcRect/>
          <a:stretch>
            <a:fillRect/>
          </a:stretch>
        </p:blipFill>
        <p:spPr bwMode="auto">
          <a:xfrm>
            <a:off x="954360" y="1502618"/>
            <a:ext cx="6858000" cy="5238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3714</Words>
  <Application>Microsoft Office PowerPoint</Application>
  <PresentationFormat>画面に合わせる (4:3)</PresentationFormat>
  <Paragraphs>236</Paragraphs>
  <Slides>59</Slides>
  <Notes>56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59</vt:i4>
      </vt:variant>
    </vt:vector>
  </HeadingPairs>
  <TitlesOfParts>
    <vt:vector size="63" baseType="lpstr">
      <vt:lpstr>ＭＳ Ｐゴシック</vt:lpstr>
      <vt:lpstr>Arial</vt:lpstr>
      <vt:lpstr>Calibri</vt:lpstr>
      <vt:lpstr>Office テーマ</vt:lpstr>
      <vt:lpstr>第九回  災害復興と戦災復興</vt:lpstr>
      <vt:lpstr>映像 TOKYO MEGA QUAKE 1923</vt:lpstr>
      <vt:lpstr>アメリカからみた【東京大空襲】第二次世界大戦 </vt:lpstr>
      <vt:lpstr>PowerPoint プレゼンテーション</vt:lpstr>
      <vt:lpstr>20年後の東京　1946年</vt:lpstr>
      <vt:lpstr>関東大震災</vt:lpstr>
      <vt:lpstr>PowerPoint プレゼンテーション</vt:lpstr>
      <vt:lpstr>宝永大噴火（富士山噴火） 江戸時代中期の1707年</vt:lpstr>
      <vt:lpstr>降灰可能性マップ</vt:lpstr>
      <vt:lpstr>荒川</vt:lpstr>
      <vt:lpstr>荒川放水路</vt:lpstr>
      <vt:lpstr>PowerPoint プレゼンテーション</vt:lpstr>
      <vt:lpstr>明暦の大火</vt:lpstr>
      <vt:lpstr>PowerPoint プレゼンテーション</vt:lpstr>
      <vt:lpstr>火災への責任</vt:lpstr>
      <vt:lpstr>“ 後藤の大風呂敷”と関東大震災</vt:lpstr>
      <vt:lpstr>後藤新平内務大臣 「東京復興4 方針」</vt:lpstr>
      <vt:lpstr>閣議に「帝都復興ノ議」を提案</vt:lpstr>
      <vt:lpstr>PowerPoint プレゼンテーション</vt:lpstr>
      <vt:lpstr>密集市街地で区画整理手法を採用</vt:lpstr>
      <vt:lpstr>関東大震災の復興計画が 東京下町の都市基盤の礎に</vt:lpstr>
      <vt:lpstr>PowerPoint プレゼンテーション</vt:lpstr>
      <vt:lpstr>PowerPoint プレゼンテーション</vt:lpstr>
      <vt:lpstr>震災復興計画を総括</vt:lpstr>
      <vt:lpstr>震災復興のマイナス面 スプロールとバラック</vt:lpstr>
      <vt:lpstr>昭和金融恐慌の原因は 関東大震災用の国債発行？</vt:lpstr>
      <vt:lpstr>PowerPoint プレゼンテーション</vt:lpstr>
      <vt:lpstr>PowerPoint プレゼンテーション</vt:lpstr>
      <vt:lpstr>昭和天皇の感想</vt:lpstr>
      <vt:lpstr>PowerPoint プレゼンテーション</vt:lpstr>
      <vt:lpstr>東京オリンピックと原発</vt:lpstr>
      <vt:lpstr>世界中の笑いもの 森喜朗元首相</vt:lpstr>
      <vt:lpstr>「原発ゼロなら五輪返上」 ハタ迷惑な森喜朗の“ご乱心”</vt:lpstr>
      <vt:lpstr>五輪招致委は「原発ゼロでもＯＫ」</vt:lpstr>
      <vt:lpstr>戦災と復興</vt:lpstr>
      <vt:lpstr>終戦をしなかった責任</vt:lpstr>
      <vt:lpstr>Ｂ２９空襲</vt:lpstr>
      <vt:lpstr>ＪＢ３５５</vt:lpstr>
      <vt:lpstr>重慶爆撃</vt:lpstr>
      <vt:lpstr>東京大空襲　Ｅ４６集束焼夷弾</vt:lpstr>
      <vt:lpstr>PowerPoint プレゼンテーション</vt:lpstr>
      <vt:lpstr>PowerPoint プレゼンテーション</vt:lpstr>
      <vt:lpstr>サイパン陥落と空襲激化</vt:lpstr>
      <vt:lpstr>軍需拠点⇒民家</vt:lpstr>
      <vt:lpstr>東京大空襲の戦争犯罪性</vt:lpstr>
      <vt:lpstr>被害規模</vt:lpstr>
      <vt:lpstr>戦災復興</vt:lpstr>
      <vt:lpstr>戦災復興都市計画</vt:lpstr>
      <vt:lpstr>PowerPoint プレゼンテーション</vt:lpstr>
      <vt:lpstr>PowerPoint プレゼンテーション</vt:lpstr>
      <vt:lpstr>日本の都市計画制度</vt:lpstr>
      <vt:lpstr>PowerPoint プレゼンテーション</vt:lpstr>
      <vt:lpstr>PowerPoint プレゼンテーション</vt:lpstr>
      <vt:lpstr>没個性の都市計画</vt:lpstr>
      <vt:lpstr>PowerPoint プレゼンテーション</vt:lpstr>
      <vt:lpstr>PowerPoint プレゼンテーション</vt:lpstr>
      <vt:lpstr>瓦礫処理</vt:lpstr>
      <vt:lpstr>PowerPoint プレゼンテーション</vt:lpstr>
      <vt:lpstr>PowerPoint プレゼンテーション</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第五回 関東大震災と福島原発事故</dc:title>
  <dc:creator>teramae</dc:creator>
  <cp:lastModifiedBy>teikyo</cp:lastModifiedBy>
  <cp:revision>22</cp:revision>
  <dcterms:created xsi:type="dcterms:W3CDTF">2014-02-08T00:00:54Z</dcterms:created>
  <dcterms:modified xsi:type="dcterms:W3CDTF">2015-02-14T02:46:46Z</dcterms:modified>
</cp:coreProperties>
</file>